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1.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authors.xml" ContentType="application/vnd.ms-powerpoint.authors+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0"/>
  </p:notesMasterIdLst>
  <p:handoutMasterIdLst>
    <p:handoutMasterId r:id="rId41"/>
  </p:handoutMasterIdLst>
  <p:sldIdLst>
    <p:sldId id="959" r:id="rId2"/>
    <p:sldId id="902" r:id="rId3"/>
    <p:sldId id="903" r:id="rId4"/>
    <p:sldId id="904" r:id="rId5"/>
    <p:sldId id="1161" r:id="rId6"/>
    <p:sldId id="906" r:id="rId7"/>
    <p:sldId id="1162" r:id="rId8"/>
    <p:sldId id="909" r:id="rId9"/>
    <p:sldId id="910" r:id="rId10"/>
    <p:sldId id="905" r:id="rId11"/>
    <p:sldId id="907" r:id="rId12"/>
    <p:sldId id="914" r:id="rId13"/>
    <p:sldId id="915" r:id="rId14"/>
    <p:sldId id="916" r:id="rId15"/>
    <p:sldId id="917" r:id="rId16"/>
    <p:sldId id="918" r:id="rId17"/>
    <p:sldId id="919" r:id="rId18"/>
    <p:sldId id="920" r:id="rId19"/>
    <p:sldId id="921" r:id="rId20"/>
    <p:sldId id="922" r:id="rId21"/>
    <p:sldId id="1111" r:id="rId22"/>
    <p:sldId id="924" r:id="rId23"/>
    <p:sldId id="1160" r:id="rId24"/>
    <p:sldId id="1150" r:id="rId25"/>
    <p:sldId id="926" r:id="rId26"/>
    <p:sldId id="927" r:id="rId27"/>
    <p:sldId id="1159" r:id="rId28"/>
    <p:sldId id="933" r:id="rId29"/>
    <p:sldId id="932" r:id="rId30"/>
    <p:sldId id="934" r:id="rId31"/>
    <p:sldId id="928" r:id="rId32"/>
    <p:sldId id="949" r:id="rId33"/>
    <p:sldId id="950" r:id="rId34"/>
    <p:sldId id="951" r:id="rId35"/>
    <p:sldId id="847" r:id="rId36"/>
    <p:sldId id="935" r:id="rId37"/>
    <p:sldId id="1105" r:id="rId38"/>
    <p:sldId id="1116" r:id="rId3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489"/>
    <a:srgbClr val="DAF2F4"/>
    <a:srgbClr val="8B6DAD"/>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08" autoAdjust="0"/>
    <p:restoredTop sz="57465" autoAdjust="0"/>
  </p:normalViewPr>
  <p:slideViewPr>
    <p:cSldViewPr snapToGrid="0" snapToObjects="1">
      <p:cViewPr varScale="1">
        <p:scale>
          <a:sx n="63" d="100"/>
          <a:sy n="63" d="100"/>
        </p:scale>
        <p:origin x="1840" y="184"/>
      </p:cViewPr>
      <p:guideLst>
        <p:guide orient="horz" pos="2160"/>
        <p:guide pos="2880"/>
        <p:guide orient="horz" pos="311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93" d="100"/>
          <a:sy n="93" d="100"/>
        </p:scale>
        <p:origin x="3784"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8/10/relationships/authors" Target="authors.xml"/><Relationship Id="rId20" Type="http://schemas.openxmlformats.org/officeDocument/2006/relationships/slide" Target="slides/slide19.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11/19/22</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11/19/22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4069776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5: Initial assessment demonstration and skills practice (abrupt quit), page 21]</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Abrupt quit demonstration. Kerri will be a patient who is ready to stop and willing to set a quit date.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2639347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5: Initial assessment demonstration and skills practice (abrupt quit), page 21]</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4188202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We are now going to turn our attention to when the person is not ready to stop in one step but is ready to cut down to stop.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This is when a patient may need a longer lead in to quitting and chooses to quit gradually versus in one go. </a:t>
            </a:r>
          </a:p>
          <a:p>
            <a:pPr fontAlgn="base"/>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765416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It is important that we state clearly that as a general rule abrupt quitting is the preferred approach to quitting.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This is true for a couple of reasons:</a:t>
            </a:r>
          </a:p>
          <a:p>
            <a:pPr lvl="1"/>
            <a:r>
              <a:rPr lang="en-CA" sz="1200" b="0" i="0" kern="1200" dirty="0">
                <a:solidFill>
                  <a:schemeClr val="tx1"/>
                </a:solidFill>
                <a:effectLst/>
                <a:latin typeface="Century Gothic" panose="020B0502020202020204" pitchFamily="34" charset="0"/>
                <a:ea typeface="Geneva" pitchFamily="-109" charset="0"/>
                <a:cs typeface="Geneva" pitchFamily="-109" charset="0"/>
              </a:rPr>
              <a:t>Firstly, there is </a:t>
            </a:r>
            <a:r>
              <a:rPr lang="en-CA" sz="1200" b="1" i="0" kern="1200" dirty="0">
                <a:solidFill>
                  <a:schemeClr val="tx1"/>
                </a:solidFill>
                <a:effectLst/>
                <a:latin typeface="Century Gothic" panose="020B0502020202020204" pitchFamily="34" charset="0"/>
                <a:ea typeface="Geneva" pitchFamily="-109" charset="0"/>
                <a:cs typeface="Geneva" pitchFamily="-109" charset="0"/>
              </a:rPr>
              <a:t>no</a:t>
            </a:r>
            <a:r>
              <a:rPr lang="en-CA" sz="1200" b="0" i="0" kern="1200" dirty="0">
                <a:solidFill>
                  <a:schemeClr val="tx1"/>
                </a:solidFill>
                <a:effectLst/>
                <a:latin typeface="Century Gothic" panose="020B0502020202020204" pitchFamily="34" charset="0"/>
                <a:ea typeface="Geneva" pitchFamily="-109" charset="0"/>
                <a:cs typeface="Geneva" pitchFamily="-109" charset="0"/>
              </a:rPr>
              <a:t> safe level of smoking. Even just a few cigarettes per day increases risk of smoking related illness. </a:t>
            </a:r>
          </a:p>
          <a:p>
            <a:pPr lvl="0"/>
            <a:r>
              <a:rPr lang="en-CA" sz="1200" b="0" i="0" kern="1200" dirty="0">
                <a:solidFill>
                  <a:schemeClr val="tx1"/>
                </a:solidFill>
                <a:effectLst/>
                <a:latin typeface="Century Gothic" panose="020B0502020202020204" pitchFamily="34" charset="0"/>
                <a:ea typeface="Geneva" pitchFamily="-109" charset="0"/>
                <a:cs typeface="Geneva" pitchFamily="-109" charset="0"/>
              </a:rPr>
              <a:t>We also know that people who cut down on the number of cigarettes smoked tend to compensate by smoking more intensely (</a:t>
            </a:r>
            <a:r>
              <a:rPr lang="en-GB" sz="1200" b="0" i="0" kern="1200" dirty="0">
                <a:solidFill>
                  <a:schemeClr val="tx1"/>
                </a:solidFill>
                <a:effectLst/>
                <a:latin typeface="Century Gothic" panose="020B0502020202020204" pitchFamily="34" charset="0"/>
                <a:ea typeface="Geneva" pitchFamily="-109" charset="0"/>
                <a:cs typeface="Geneva" pitchFamily="-109" charset="0"/>
              </a:rPr>
              <a:t>e.g.,</a:t>
            </a:r>
            <a:r>
              <a:rPr lang="en-GB" sz="1200" b="0" i="1" kern="1200" dirty="0">
                <a:solidFill>
                  <a:schemeClr val="tx1"/>
                </a:solidFill>
                <a:effectLst/>
                <a:latin typeface="Century Gothic" panose="020B0502020202020204" pitchFamily="34" charset="0"/>
                <a:ea typeface="Geneva" pitchFamily="-109" charset="0"/>
                <a:cs typeface="Geneva" pitchFamily="-109" charset="0"/>
              </a:rPr>
              <a:t> </a:t>
            </a:r>
            <a:r>
              <a:rPr lang="en-US" sz="1200" b="0" i="0" kern="1200" dirty="0">
                <a:solidFill>
                  <a:schemeClr val="tx1"/>
                </a:solidFill>
                <a:effectLst/>
                <a:latin typeface="Century Gothic" panose="020B0502020202020204" pitchFamily="34" charset="0"/>
                <a:ea typeface="Geneva" pitchFamily="-109" charset="0"/>
                <a:cs typeface="Geneva" pitchFamily="-109" charset="0"/>
              </a:rPr>
              <a:t>taking more puffs, inhaling deeper and longer, smoking more of the cigarette</a:t>
            </a:r>
            <a:r>
              <a:rPr lang="en-GB" sz="1200" b="0" i="0" kern="1200" dirty="0">
                <a:solidFill>
                  <a:schemeClr val="tx1"/>
                </a:solidFill>
                <a:effectLst/>
                <a:latin typeface="Century Gothic" panose="020B0502020202020204" pitchFamily="34" charset="0"/>
                <a:ea typeface="Geneva" pitchFamily="-109" charset="0"/>
                <a:cs typeface="Geneva" pitchFamily="-109" charset="0"/>
              </a:rPr>
              <a:t>). This is known as compensatory smoking and is done subconsciously to maintain nicotine levels. Similar levels of nicotine also mean similar levels of tar and carbon monoxide, even from fewer cigarettes per day.</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As a result, the goal should be to stop smoking completely.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1177074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While the standard way to stop smoking is by quitting abruptly on a designated quit day, many patients with SMI may not feel this is a realistic goal.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CDTS is an option for those not ready to quit in one go and can be particularly valuable for people with SMI. As part of the SCIMITAR project approximately 10% of SMI patients opted for CDTS as opposed to quitting abruptly. The SCIMITAR team felt being able to offer those not ready to quit the option to quit at a slower pace helpful in engaging these individuals.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Use of stop smoking support for CDTS can assist in increasing patient’s: </a:t>
            </a:r>
          </a:p>
          <a:p>
            <a:pPr marL="2000250" lvl="4" indent="-171450">
              <a:buFont typeface="Arial" panose="020B0604020202020204" pitchFamily="34" charset="0"/>
              <a:buChar char="•"/>
            </a:pPr>
            <a:r>
              <a:rPr lang="en-CA" sz="1200" b="1" i="0" kern="1200" dirty="0">
                <a:solidFill>
                  <a:schemeClr val="tx1"/>
                </a:solidFill>
                <a:effectLst/>
                <a:latin typeface="Century Gothic" panose="020B0502020202020204" pitchFamily="34" charset="0"/>
                <a:ea typeface="Geneva" pitchFamily="-109" charset="0"/>
                <a:cs typeface="Geneva" pitchFamily="-109" charset="0"/>
              </a:rPr>
              <a:t>Confidence</a:t>
            </a:r>
            <a:r>
              <a:rPr lang="en-CA" sz="1200" b="0" i="0" kern="1200" dirty="0">
                <a:solidFill>
                  <a:schemeClr val="tx1"/>
                </a:solidFill>
                <a:effectLst/>
                <a:latin typeface="Century Gothic" panose="020B0502020202020204" pitchFamily="34" charset="0"/>
                <a:ea typeface="Geneva" pitchFamily="-109" charset="0"/>
                <a:cs typeface="Geneva" pitchFamily="-109" charset="0"/>
              </a:rPr>
              <a:t> in their ability to cope with cravings/urges to smoke and withdrawal.</a:t>
            </a:r>
          </a:p>
          <a:p>
            <a:pPr marL="2000250" lvl="4" indent="-171450">
              <a:buFont typeface="Arial" panose="020B0604020202020204" pitchFamily="34" charset="0"/>
              <a:buChar char="•"/>
            </a:pPr>
            <a:r>
              <a:rPr lang="en-CA" sz="1200" b="1" i="0" kern="1200" dirty="0">
                <a:solidFill>
                  <a:schemeClr val="tx1"/>
                </a:solidFill>
                <a:effectLst/>
                <a:latin typeface="Century Gothic" panose="020B0502020202020204" pitchFamily="34" charset="0"/>
                <a:ea typeface="Geneva" pitchFamily="-109" charset="0"/>
                <a:cs typeface="Geneva" pitchFamily="-109" charset="0"/>
              </a:rPr>
              <a:t>Confidence </a:t>
            </a:r>
            <a:r>
              <a:rPr lang="en-CA" sz="1200" b="0" i="0" kern="1200" dirty="0">
                <a:solidFill>
                  <a:schemeClr val="tx1"/>
                </a:solidFill>
                <a:effectLst/>
                <a:latin typeface="Century Gothic" panose="020B0502020202020204" pitchFamily="34" charset="0"/>
                <a:ea typeface="Geneva" pitchFamily="-109" charset="0"/>
                <a:cs typeface="Geneva" pitchFamily="-109" charset="0"/>
              </a:rPr>
              <a:t>in the role of stop smoking medications to assist with cravings and withdrawal and value of behavioural support.</a:t>
            </a:r>
          </a:p>
          <a:p>
            <a:pPr marL="2000250" lvl="4" indent="-171450">
              <a:buFont typeface="Arial" panose="020B0604020202020204" pitchFamily="34" charset="0"/>
              <a:buChar char="•"/>
            </a:pPr>
            <a:r>
              <a:rPr lang="en-CA" sz="1200" b="1" i="0" kern="1200" dirty="0">
                <a:solidFill>
                  <a:schemeClr val="tx1"/>
                </a:solidFill>
                <a:effectLst/>
                <a:latin typeface="Century Gothic" panose="020B0502020202020204" pitchFamily="34" charset="0"/>
                <a:ea typeface="Geneva" pitchFamily="-109" charset="0"/>
                <a:cs typeface="Geneva" pitchFamily="-109" charset="0"/>
              </a:rPr>
              <a:t>Motivation </a:t>
            </a:r>
            <a:r>
              <a:rPr lang="en-CA" sz="1200" b="0" i="0" kern="1200" dirty="0">
                <a:solidFill>
                  <a:schemeClr val="tx1"/>
                </a:solidFill>
                <a:effectLst/>
                <a:latin typeface="Century Gothic" panose="020B0502020202020204" pitchFamily="34" charset="0"/>
                <a:ea typeface="Geneva" pitchFamily="-109" charset="0"/>
                <a:cs typeface="Geneva" pitchFamily="-109" charset="0"/>
              </a:rPr>
              <a:t>to make a quit attempt through positive reinforcement and problem solving.</a:t>
            </a:r>
          </a:p>
          <a:p>
            <a:pPr marL="2000250" lvl="4" indent="-171450">
              <a:buFont typeface="Arial" panose="020B0604020202020204" pitchFamily="34" charset="0"/>
              <a:buChar char="•"/>
            </a:pPr>
            <a:r>
              <a:rPr lang="en-CA" sz="1200" b="1" i="0" kern="1200" dirty="0">
                <a:solidFill>
                  <a:schemeClr val="tx1"/>
                </a:solidFill>
                <a:effectLst/>
                <a:latin typeface="Century Gothic" panose="020B0502020202020204" pitchFamily="34" charset="0"/>
                <a:ea typeface="Geneva" pitchFamily="-109" charset="0"/>
                <a:cs typeface="Geneva" pitchFamily="-109" charset="0"/>
              </a:rPr>
              <a:t>Opportunities</a:t>
            </a:r>
            <a:r>
              <a:rPr lang="en-CA" sz="1200" b="0" i="0" kern="1200" dirty="0">
                <a:solidFill>
                  <a:schemeClr val="tx1"/>
                </a:solidFill>
                <a:effectLst/>
                <a:latin typeface="Century Gothic" panose="020B0502020202020204" pitchFamily="34" charset="0"/>
                <a:ea typeface="Geneva" pitchFamily="-109" charset="0"/>
                <a:cs typeface="Geneva" pitchFamily="-109" charset="0"/>
              </a:rPr>
              <a:t> to access medications and behavioural support.</a:t>
            </a:r>
          </a:p>
          <a:p>
            <a:pPr marL="0" indent="0">
              <a:buFontTx/>
              <a:buNone/>
            </a:pPr>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Sources: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Beard E, Michie S, Fidler J, West R. Use of nicotine replacement therapy in situations involving temporary abstinence from smoking: a national survey of English smokers. Addict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Behav</a:t>
            </a:r>
            <a:r>
              <a:rPr lang="en-CA" sz="1200" b="0" i="0" kern="1200" dirty="0">
                <a:solidFill>
                  <a:schemeClr val="tx1"/>
                </a:solidFill>
                <a:effectLst/>
                <a:latin typeface="Century Gothic" panose="020B0502020202020204" pitchFamily="34" charset="0"/>
                <a:ea typeface="Geneva" pitchFamily="-109" charset="0"/>
                <a:cs typeface="Geneva" pitchFamily="-109" charset="0"/>
              </a:rPr>
              <a:t>. 2013 Mar;38(3):1876-9.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doi</a:t>
            </a:r>
            <a:r>
              <a:rPr lang="en-CA" sz="1200" b="0" i="0" kern="1200" dirty="0">
                <a:solidFill>
                  <a:schemeClr val="tx1"/>
                </a:solidFill>
                <a:effectLst/>
                <a:latin typeface="Century Gothic" panose="020B0502020202020204" pitchFamily="34" charset="0"/>
                <a:ea typeface="Geneva" pitchFamily="-109" charset="0"/>
                <a:cs typeface="Geneva" pitchFamily="-109" charset="0"/>
              </a:rPr>
              <a:t>: 10.1016/j.addbeh.2012.09.013</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Keizer I,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Bruegger</a:t>
            </a:r>
            <a:r>
              <a:rPr lang="en-CA" sz="1200" b="0" i="0" kern="1200" dirty="0">
                <a:solidFill>
                  <a:schemeClr val="tx1"/>
                </a:solidFill>
                <a:effectLst/>
                <a:latin typeface="Century Gothic" panose="020B0502020202020204" pitchFamily="34" charset="0"/>
                <a:ea typeface="Geneva" pitchFamily="-109" charset="0"/>
                <a:cs typeface="Geneva" pitchFamily="-109" charset="0"/>
              </a:rPr>
              <a:t> A,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Gex</a:t>
            </a:r>
            <a:r>
              <a:rPr lang="en-CA" sz="1200" b="0" i="0" kern="1200" dirty="0">
                <a:solidFill>
                  <a:schemeClr val="tx1"/>
                </a:solidFill>
                <a:effectLst/>
                <a:latin typeface="Century Gothic" panose="020B0502020202020204" pitchFamily="34" charset="0"/>
                <a:ea typeface="Geneva" pitchFamily="-109" charset="0"/>
                <a:cs typeface="Geneva" pitchFamily="-109" charset="0"/>
              </a:rPr>
              <a:t>-Fabry et al. A brief motivational intervention based on positive experience and temporary smoking abstinence: Feasibility in a psychiatric hospital. Eur. J.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Psychiat</a:t>
            </a:r>
            <a:r>
              <a:rPr lang="en-CA" sz="1200" b="0" i="0" kern="1200" dirty="0">
                <a:solidFill>
                  <a:schemeClr val="tx1"/>
                </a:solidFill>
                <a:effectLst/>
                <a:latin typeface="Century Gothic" panose="020B0502020202020204" pitchFamily="34" charset="0"/>
                <a:ea typeface="Geneva" pitchFamily="-109" charset="0"/>
                <a:cs typeface="Geneva" pitchFamily="-109" charset="0"/>
              </a:rPr>
              <a:t>. 2012;26(2):127-134.</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Keizer I, Wahl C, Croquette P,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Gex</a:t>
            </a:r>
            <a:r>
              <a:rPr lang="en-CA" sz="1200" b="0" i="0" kern="1200" dirty="0">
                <a:solidFill>
                  <a:schemeClr val="tx1"/>
                </a:solidFill>
                <a:effectLst/>
                <a:latin typeface="Century Gothic" panose="020B0502020202020204" pitchFamily="34" charset="0"/>
                <a:ea typeface="Geneva" pitchFamily="-109" charset="0"/>
                <a:cs typeface="Geneva" pitchFamily="-109" charset="0"/>
              </a:rPr>
              <a:t>-Fabry M, Khan AN.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Selfefficacy</a:t>
            </a:r>
            <a:r>
              <a:rPr lang="en-CA" sz="1200" b="0" i="0" kern="1200" dirty="0">
                <a:solidFill>
                  <a:schemeClr val="tx1"/>
                </a:solidFill>
                <a:effectLst/>
                <a:latin typeface="Century Gothic" panose="020B0502020202020204" pitchFamily="34" charset="0"/>
                <a:ea typeface="Geneva" pitchFamily="-109" charset="0"/>
                <a:cs typeface="Geneva" pitchFamily="-109" charset="0"/>
              </a:rPr>
              <a:t> for smoking cessation vs. temporary abstinence: two aspects of a complex process. J Addict Res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Ther</a:t>
            </a:r>
            <a:r>
              <a:rPr lang="en-CA" sz="1200" b="0" i="0" kern="1200" dirty="0">
                <a:solidFill>
                  <a:schemeClr val="tx1"/>
                </a:solidFill>
                <a:effectLst/>
                <a:latin typeface="Century Gothic" panose="020B0502020202020204" pitchFamily="34" charset="0"/>
                <a:ea typeface="Geneva" pitchFamily="-109" charset="0"/>
                <a:cs typeface="Geneva" pitchFamily="-109" charset="0"/>
              </a:rPr>
              <a:t> 2020; 11:394. DOI: 10.4172/2155-6105.100039</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p>
          <a:p>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endParaRPr lang="en-US" sz="1200" dirty="0"/>
          </a:p>
          <a:p>
            <a:endParaRPr lang="en-US"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1113937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Patients who feel unable to stop smoking in one go can be supported to cut down the amount that they smoke, with the help of NRT or a nicotine-containing vape as part of a structured CDTS approach.</a:t>
            </a:r>
          </a:p>
          <a:p>
            <a:r>
              <a:rPr lang="en-GB"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1"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We know that it is important when reducing smoking that this be done in a structured way with the support of a trained practitioner, progressive goals and the ultimate goal of quitting in the not so distant future. Likewise, CDTS approaches are most successful when NRT or a nicotine-containing vape is used. For this reason, it is recommended that all patients who are reducing use a nicotine replacement. As part of Day 2 we will be discussing in detail both stop smoking medications and vapes so that you can feel very confident in how they are used to support patients for both abrupt and CDTS approaches to quitting.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0" kern="1200" dirty="0">
                <a:solidFill>
                  <a:schemeClr val="tx1"/>
                </a:solidFill>
                <a:effectLst/>
                <a:latin typeface="Century Gothic" panose="020B0502020202020204" pitchFamily="34" charset="0"/>
                <a:ea typeface="Geneva" pitchFamily="-109" charset="0"/>
                <a:cs typeface="Geneva" pitchFamily="-109" charset="0"/>
              </a:rPr>
              <a:t>Sources: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err="1">
                <a:solidFill>
                  <a:schemeClr val="tx1"/>
                </a:solidFill>
                <a:effectLst/>
                <a:latin typeface="Century Gothic" panose="020B0502020202020204" pitchFamily="34" charset="0"/>
                <a:ea typeface="Geneva" pitchFamily="-109" charset="0"/>
                <a:cs typeface="Geneva" pitchFamily="-109" charset="0"/>
              </a:rPr>
              <a:t>Lindson</a:t>
            </a:r>
            <a:r>
              <a:rPr lang="en-CA" sz="1200" b="0" i="0" kern="1200" dirty="0">
                <a:solidFill>
                  <a:schemeClr val="tx1"/>
                </a:solidFill>
                <a:effectLst/>
                <a:latin typeface="Century Gothic" panose="020B0502020202020204" pitchFamily="34" charset="0"/>
                <a:ea typeface="Geneva" pitchFamily="-109" charset="0"/>
                <a:cs typeface="Geneva" pitchFamily="-109" charset="0"/>
              </a:rPr>
              <a:t>‐Hawley N, Hartmann‐Boyce J, Fanshawe TR,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Begh</a:t>
            </a:r>
            <a:r>
              <a:rPr lang="en-CA" sz="1200" b="0" i="0" kern="1200" dirty="0">
                <a:solidFill>
                  <a:schemeClr val="tx1"/>
                </a:solidFill>
                <a:effectLst/>
                <a:latin typeface="Century Gothic" panose="020B0502020202020204" pitchFamily="34" charset="0"/>
                <a:ea typeface="Geneva" pitchFamily="-109" charset="0"/>
                <a:cs typeface="Geneva" pitchFamily="-109" charset="0"/>
              </a:rPr>
              <a:t> R, Farley A, Lancaster T. Interventions to reduce harm from continued tobacco use. Cochrane Database of Systematic Reviews 2016, Issue 10. Art. No.: CD005231. DOI: 10.1002/14651858.CD005231.pub3. Accessed 29 April 2022.</a:t>
            </a:r>
          </a:p>
          <a:p>
            <a:pPr marL="171450" lvl="0" indent="-171450">
              <a:buFont typeface="Arial" panose="020B0604020202020204" pitchFamily="34" charset="0"/>
              <a:buChar char="•"/>
            </a:pPr>
            <a:r>
              <a:rPr lang="en-CA" sz="1200" b="0" i="0" kern="1200" dirty="0" err="1">
                <a:solidFill>
                  <a:schemeClr val="tx1"/>
                </a:solidFill>
                <a:effectLst/>
                <a:latin typeface="Century Gothic" panose="020B0502020202020204" pitchFamily="34" charset="0"/>
                <a:ea typeface="Geneva" pitchFamily="-109" charset="0"/>
                <a:cs typeface="Geneva" pitchFamily="-109" charset="0"/>
              </a:rPr>
              <a:t>Lindson</a:t>
            </a:r>
            <a:r>
              <a:rPr lang="en-CA" sz="1200" b="0" i="0" kern="1200" dirty="0">
                <a:solidFill>
                  <a:schemeClr val="tx1"/>
                </a:solidFill>
                <a:effectLst/>
                <a:latin typeface="Century Gothic" panose="020B0502020202020204" pitchFamily="34" charset="0"/>
                <a:ea typeface="Geneva" pitchFamily="-109" charset="0"/>
                <a:cs typeface="Geneva" pitchFamily="-109" charset="0"/>
              </a:rPr>
              <a:t> N, Klemperer E, Hong B,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Ordóñez</a:t>
            </a:r>
            <a:r>
              <a:rPr lang="en-CA" sz="1200" b="0" i="0" kern="1200" dirty="0">
                <a:solidFill>
                  <a:schemeClr val="tx1"/>
                </a:solidFill>
                <a:effectLst/>
                <a:latin typeface="Century Gothic" panose="020B0502020202020204" pitchFamily="34" charset="0"/>
                <a:ea typeface="Geneva" pitchFamily="-109" charset="0"/>
                <a:cs typeface="Geneva" pitchFamily="-109" charset="0"/>
              </a:rPr>
              <a:t>-Mena JM, Aveyard P. Smoking reduction interventions for smoking cessation. Cochrane Database Syst Rev. 2019 Sep 30;9(9):CD013183.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doi</a:t>
            </a:r>
            <a:r>
              <a:rPr lang="en-CA" sz="1200" b="0" i="0" kern="1200" dirty="0">
                <a:solidFill>
                  <a:schemeClr val="tx1"/>
                </a:solidFill>
                <a:effectLst/>
                <a:latin typeface="Century Gothic" panose="020B0502020202020204" pitchFamily="34" charset="0"/>
                <a:ea typeface="Geneva" pitchFamily="-109" charset="0"/>
                <a:cs typeface="Geneva" pitchFamily="-109" charset="0"/>
              </a:rPr>
              <a:t>: 10.1002/14651858.CD013183.pub2. PMID: 31565800; PMCID: PMC6953262.</a:t>
            </a:r>
          </a:p>
          <a:p>
            <a:endParaRPr lang="en-GB"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2039262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As a general rule, we like to discuss the suitability of abrupt quitting with patients prior to introducing the option of cutting down to stop.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Introducing a structured cut down to stop approach as an option is very straightforward. On the screen are two examples of how you can discuss this with patients.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[Read the two examples on the slide aloud]</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We have intentionally left the number of weeks blank because this is a decision that you and the service user are going to have agree on.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For some patients, having introduced the option to reduce, you may want to give them some time to consider this and revisit a little later in your appointment or agree to do so at a future consultation.</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168986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It can be helpful to view CDTS treatment as including four phases: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Preparation</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Cutting down with NRT or a vape</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Stopping smoking with NRT or a vape</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Staying abstinent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CDTS is often done over a six-week period and sometimes it can be extended to up to six months. The patient’s comfort level and success with cutting down will be the key factors in determining what is realistic.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Too short a time and it might prove unrealistic, too long and the momentum might be lost.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Have a flexible approach: move a bit quicker if things are going well for the patient but pause the reduction if life gets tougher for them.</a:t>
            </a:r>
            <a:br>
              <a:rPr lang="en-CA" sz="1200" b="0" i="0" kern="1200" dirty="0">
                <a:solidFill>
                  <a:schemeClr val="tx1"/>
                </a:solidFill>
                <a:effectLst/>
                <a:latin typeface="Century Gothic" panose="020B0502020202020204" pitchFamily="34" charset="0"/>
                <a:ea typeface="Geneva" pitchFamily="-109" charset="0"/>
                <a:cs typeface="Geneva" pitchFamily="-109" charset="0"/>
              </a:rPr>
            </a:br>
            <a:br>
              <a:rPr lang="en-CA" sz="1200" b="0" i="0" kern="1200" dirty="0">
                <a:solidFill>
                  <a:schemeClr val="tx1"/>
                </a:solidFill>
                <a:effectLst/>
                <a:latin typeface="Century Gothic" panose="020B0502020202020204" pitchFamily="34" charset="0"/>
                <a:ea typeface="Geneva" pitchFamily="-109" charset="0"/>
                <a:cs typeface="Geneva" pitchFamily="-109" charset="0"/>
              </a:rPr>
            </a:br>
            <a:r>
              <a:rPr lang="en-CA" sz="1200" b="0" i="0" kern="1200" dirty="0">
                <a:solidFill>
                  <a:schemeClr val="tx1"/>
                </a:solidFill>
                <a:effectLst/>
                <a:latin typeface="Century Gothic" panose="020B0502020202020204" pitchFamily="34" charset="0"/>
                <a:ea typeface="Geneva" pitchFamily="-109" charset="0"/>
                <a:cs typeface="Geneva" pitchFamily="-109" charset="0"/>
              </a:rPr>
              <a:t>Try to help the patient not lose sight of the ultimate goal of quitting. But if CDTS becomes cutting down without stopping, then value this as genuine harm reduction.</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br>
              <a:rPr lang="en-CA" sz="1200" b="0" i="0" kern="1200" dirty="0">
                <a:solidFill>
                  <a:schemeClr val="tx1"/>
                </a:solidFill>
                <a:effectLst/>
                <a:latin typeface="Century Gothic" panose="020B0502020202020204" pitchFamily="34" charset="0"/>
                <a:ea typeface="Geneva" pitchFamily="-109" charset="0"/>
                <a:cs typeface="Geneva" pitchFamily="-109" charset="0"/>
              </a:rPr>
            </a:br>
            <a:br>
              <a:rPr lang="en-CA" sz="1200" b="0" i="0" kern="1200" dirty="0">
                <a:solidFill>
                  <a:schemeClr val="tx1"/>
                </a:solidFill>
                <a:effectLst/>
                <a:latin typeface="Century Gothic" panose="020B0502020202020204" pitchFamily="34" charset="0"/>
                <a:ea typeface="Geneva" pitchFamily="-109" charset="0"/>
                <a:cs typeface="Geneva" pitchFamily="-109" charset="0"/>
              </a:rPr>
            </a:b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br>
              <a:rPr lang="en-CA" sz="1200" b="0" i="0" kern="1200" dirty="0">
                <a:solidFill>
                  <a:schemeClr val="tx1"/>
                </a:solidFill>
                <a:effectLst/>
                <a:latin typeface="Century Gothic" panose="020B0502020202020204" pitchFamily="34" charset="0"/>
                <a:ea typeface="Geneva" pitchFamily="-109" charset="0"/>
                <a:cs typeface="Geneva" pitchFamily="-109" charset="0"/>
              </a:rPr>
            </a:br>
            <a:endParaRPr lang="en-GB"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16663282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Strategies to reduce the number of cigarettes smoked per day with the help of NRT or nicotine-containing vapes may include:</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Delaying the first cigarette of the day.</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Eliminating one cigarette a day, often beginning with the one that would be easiest to give up.</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Increasing the time interval between cigarettes.</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Choosing periods during the day, or specific occasions, when they will not smoke.</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Choosing places such as the car, house, or other places where they spend time where they will not smoke.</a:t>
            </a:r>
          </a:p>
          <a:p>
            <a:pPr marL="0" indent="0">
              <a:buFontTx/>
              <a:buNone/>
            </a:pP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Working with patients to identify the strategy they will use to reduce their smoking is helpful to making the CDTS plan actionable. It is important to agree on what the plan is and so they can place conscious effort towards this goal however small or large it may be.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7987317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Key to this initial consultation is having a patient-centered approach</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Focusing on what best serves the patient.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Engagement is the first priority.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Be clear on the ultimate goal being quitting and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emphasise</a:t>
            </a:r>
            <a:r>
              <a:rPr lang="en-US" sz="1200" b="0" i="0" kern="1200" dirty="0">
                <a:solidFill>
                  <a:schemeClr val="tx1"/>
                </a:solidFill>
                <a:effectLst/>
                <a:latin typeface="Century Gothic" panose="020B0502020202020204" pitchFamily="34" charset="0"/>
                <a:ea typeface="Geneva" pitchFamily="-109" charset="0"/>
                <a:cs typeface="Geneva" pitchFamily="-109" charset="0"/>
              </a:rPr>
              <a:t> that you are confident that they will be able to get there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3806138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Welcome everyone back and advise you are going to carry on looking at the initial assessment.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3711281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[Day 1 trainer guide, activity 6: initial assessment demonstration (CDTS), page 24</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1" kern="1200" dirty="0">
                <a:solidFill>
                  <a:schemeClr val="tx1"/>
                </a:solidFill>
                <a:effectLst/>
                <a:latin typeface="Century Gothic" panose="020B0502020202020204" pitchFamily="34" charset="0"/>
                <a:ea typeface="Geneva" pitchFamily="-109" charset="0"/>
                <a:cs typeface="Geneva" pitchFamily="-109" charset="0"/>
              </a:rPr>
              <a:t>Handout 5]</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35218586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6: Initial assessment demonstration and skills practice (CDTS), page 24]</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err="1">
                <a:solidFill>
                  <a:schemeClr val="tx1"/>
                </a:solidFill>
                <a:effectLst/>
                <a:latin typeface="Century Gothic" panose="020B0502020202020204" pitchFamily="34" charset="0"/>
                <a:ea typeface="Geneva" pitchFamily="-109" charset="0"/>
                <a:cs typeface="Geneva" pitchFamily="-109" charset="0"/>
              </a:rPr>
              <a:t>Behavioural</a:t>
            </a:r>
            <a:r>
              <a:rPr lang="en-US" sz="1200" b="0" i="0" kern="1200" dirty="0">
                <a:solidFill>
                  <a:schemeClr val="tx1"/>
                </a:solidFill>
                <a:effectLst/>
                <a:latin typeface="Century Gothic" panose="020B0502020202020204" pitchFamily="34" charset="0"/>
                <a:ea typeface="Geneva" pitchFamily="-109" charset="0"/>
                <a:cs typeface="Geneva" pitchFamily="-109" charset="0"/>
              </a:rPr>
              <a:t> techniques outlined in the STP can be used with some small modifications for patients who are cutting down to stop. By the time the patient and yourself have agreed CDTS as the approach to be taken you will have completed some of the initial assessment BCTs like building rapport and assessing readiness and ability to quit. You can then:</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543050" lvl="3"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Inform the patient about the CDTS treatment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programme</a:t>
            </a:r>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543050" lvl="3"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Assess current smoking routines and associated barriers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543050" lvl="3"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Assess tobacco addiction and explain how tobacco dependence develops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543050" lvl="3"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Agreeing to reduction plan and how the plan for cutting back as appropriate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543050" lvl="3"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Discuss the use of stop smoking medication or vapes as part of their CDTS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543050" lvl="3"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Identifying triggers and problem solving (self-monitoring: when, where, why I want to smoke)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543050" lvl="3"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Explain and conduct CO monitoring</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543050" lvl="3" indent="-171450">
              <a:buFont typeface="Arial" panose="020B0604020202020204" pitchFamily="34" charset="0"/>
              <a:buChar char="•"/>
            </a:pPr>
            <a:r>
              <a:rPr lang="en-GB" sz="1200" b="0" i="0" kern="1200" dirty="0">
                <a:solidFill>
                  <a:schemeClr val="tx1"/>
                </a:solidFill>
                <a:effectLst/>
                <a:latin typeface="Century Gothic" panose="020B0502020202020204" pitchFamily="34" charset="0"/>
                <a:ea typeface="Geneva" pitchFamily="-109" charset="0"/>
                <a:cs typeface="Geneva" pitchFamily="-109" charset="0"/>
              </a:rPr>
              <a:t>Summarise</a:t>
            </a:r>
            <a:r>
              <a:rPr lang="en-US" sz="1200" b="0" i="0" kern="1200" dirty="0">
                <a:solidFill>
                  <a:schemeClr val="tx1"/>
                </a:solidFill>
                <a:effectLst/>
                <a:latin typeface="Century Gothic" panose="020B0502020202020204" pitchFamily="34" charset="0"/>
                <a:ea typeface="Geneva" pitchFamily="-109" charset="0"/>
                <a:cs typeface="Geneva" pitchFamily="-109" charset="0"/>
              </a:rPr>
              <a:t> the CDTS plan</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indent="0">
              <a:buFontTx/>
              <a:buNone/>
            </a:pP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Rather than having the person commit to the ‘not a puff rule’ you will have them commit to the goals you have together established for the individual, e.g. using NRT, reducing by X number of cigarettes, etc.</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 use of carbon monoxide monitoring may still be valuable, in particular to show either benefits of reducing and/or motivate patients to consider quitting completely in the future.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While initially weekly appointments would be valuable to ensure adequate management of cravings/urges to smoke and withdrawal, there is some flexibility on spreading visits out over time for individuals who are doing well.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225235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Century Gothic" panose="020B0502020202020204" pitchFamily="34" charset="0"/>
                <a:ea typeface="Geneva" pitchFamily="-109" charset="0"/>
                <a:cs typeface="Geneva" pitchFamily="-109" charset="0"/>
              </a:rPr>
              <a:t>[Trainer guide Day 1, Activity 6: Initial assessment demonstration and skills practice (CDTS), page 24]</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18411606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6: Initial assessment demonstration and skills practice (CDTS), page 24]</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5934201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[Animated slide: Left box stays static, 1</a:t>
            </a:r>
            <a:r>
              <a:rPr lang="en-GB" sz="1200" b="1" i="1" kern="1200" baseline="30000" dirty="0">
                <a:solidFill>
                  <a:schemeClr val="tx1"/>
                </a:solidFill>
                <a:effectLst/>
                <a:latin typeface="Century Gothic" panose="020B0502020202020204" pitchFamily="34" charset="0"/>
                <a:ea typeface="Geneva" pitchFamily="-109" charset="0"/>
                <a:cs typeface="Geneva" pitchFamily="-109" charset="0"/>
              </a:rPr>
              <a:t>st</a:t>
            </a:r>
            <a:r>
              <a:rPr lang="en-GB" sz="1200" b="1" i="1" kern="1200" dirty="0">
                <a:solidFill>
                  <a:schemeClr val="tx1"/>
                </a:solidFill>
                <a:effectLst/>
                <a:latin typeface="Century Gothic" panose="020B0502020202020204" pitchFamily="34" charset="0"/>
                <a:ea typeface="Geneva" pitchFamily="-109" charset="0"/>
                <a:cs typeface="Geneva" pitchFamily="-109" charset="0"/>
              </a:rPr>
              <a:t> click displays SCIMTAR handout, second click smoking diary, 3</a:t>
            </a:r>
            <a:r>
              <a:rPr lang="en-GB" sz="1200" b="1" i="1" kern="1200" baseline="30000" dirty="0">
                <a:solidFill>
                  <a:schemeClr val="tx1"/>
                </a:solidFill>
                <a:effectLst/>
                <a:latin typeface="Century Gothic" panose="020B0502020202020204" pitchFamily="34" charset="0"/>
                <a:ea typeface="Geneva" pitchFamily="-109" charset="0"/>
                <a:cs typeface="Geneva" pitchFamily="-109" charset="0"/>
              </a:rPr>
              <a:t>rd</a:t>
            </a:r>
            <a:r>
              <a:rPr lang="en-GB" sz="1200" b="1" i="1" kern="1200" dirty="0">
                <a:solidFill>
                  <a:schemeClr val="tx1"/>
                </a:solidFill>
                <a:effectLst/>
                <a:latin typeface="Century Gothic" panose="020B0502020202020204" pitchFamily="34" charset="0"/>
                <a:ea typeface="Geneva" pitchFamily="-109" charset="0"/>
                <a:cs typeface="Geneva" pitchFamily="-109" charset="0"/>
              </a:rPr>
              <a:t> click the pros/cons list]</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1"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1" kern="1200" dirty="0">
                <a:solidFill>
                  <a:schemeClr val="tx1"/>
                </a:solidFill>
                <a:effectLst/>
                <a:latin typeface="Century Gothic" panose="020B0502020202020204" pitchFamily="34" charset="0"/>
                <a:ea typeface="Geneva" pitchFamily="-109" charset="0"/>
                <a:cs typeface="Geneva" pitchFamily="-109" charset="0"/>
              </a:rPr>
              <a:t>[Day 1, Handout 6 – SCIMITAR Participant Support Pack CDTQ]</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It can be helpful for patients to have a tool for organising their CDTS plan in a way that allows them to place their goals in writing for each week.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In your handouts (Day 1, Handout 5) you will find the participant pack used as part of the SCIMITAR project. This document is being shared with you as an example of what the SCIMITAR project used during their consultations with patients.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You will want to pull that out now. The booklet is divided into three sections: preparation, cut down to stop plan and personal coping plan.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While in the case study we just saw the patient was motivated to CDTS, there may be patients who are not as keen initially. Not all patients will be as ready. For patients in this category you may spend your initial consultation or two in the preparation phase, having the patient’s goal being to write down the pros and cons of quitting with you. Keep a diary of their smoking that you review and discuss together at your next visit.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 cut down to quit section of the participant pack has a place where you and the patient look at how many cigarettes they are smoking, what the reduction goal will be for the next week and how they will do this and what support will be used.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 final section of the guide is a personal coping plan where the patient can, with you or independently, consider what their smoking routines and triggers are: the people, places, and times that trigger a feeling to smoke. With your support a personal coping plan to address these triggers and routines is developed, initially focusing on short time frames, such as the same day, next day or the week ahead.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Some people may not be ready to work with the CDTS booklet and it is also important to be sensitive to literacy issues. While the participant pack has been included as an example, some services find that using single sheets versus larger guides is preferable as it can help patients remain focused on the task at hand.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 initial consultation for both individuals undertaking abrupt or CDTS approaches to quitting can be used to simply prepare for a future quit attempt. This can be particularly true for individuals who are not ready or would benefit from a slower start. This time can be used to build rapport, learn about the role smoking plays in their lives at the moment, their personal motives for quitting, available aids, and setting small goals to practice quitting. For some patients it can be helpful to focus on the very short term (i.e. the next days or days).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dirty="0"/>
          </a:p>
        </p:txBody>
      </p:sp>
    </p:spTree>
    <p:extLst>
      <p:ext uri="{BB962C8B-B14F-4D97-AF65-F5344CB8AC3E}">
        <p14:creationId xmlns:p14="http://schemas.microsoft.com/office/powerpoint/2010/main" val="24754263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Century Gothic" panose="020B0502020202020204" pitchFamily="34" charset="0"/>
                <a:ea typeface="Geneva" pitchFamily="-109" charset="0"/>
                <a:cs typeface="Geneva" pitchFamily="-109" charset="0"/>
              </a:rPr>
              <a:t>Comfort break: 15:00– 15:15</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Prior to the break, invite any questions and if you have time address any of the communication skills-based learning needs raised by participants in response to the learning needs registration question</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Inform participants that after the break</a:t>
            </a:r>
            <a:r>
              <a:rPr lang="en-GB" sz="1200" b="1" i="0" kern="1200" dirty="0">
                <a:solidFill>
                  <a:schemeClr val="tx1"/>
                </a:solidFill>
                <a:effectLst/>
                <a:latin typeface="Century Gothic" panose="020B0502020202020204" pitchFamily="34" charset="0"/>
                <a:ea typeface="Geneva" pitchFamily="-109" charset="0"/>
                <a:cs typeface="Geneva" pitchFamily="-109" charset="0"/>
              </a:rPr>
              <a:t> </a:t>
            </a:r>
            <a:r>
              <a:rPr lang="en-GB" sz="1200" b="0" i="0" kern="1200" dirty="0">
                <a:solidFill>
                  <a:schemeClr val="tx1"/>
                </a:solidFill>
                <a:effectLst/>
                <a:latin typeface="Century Gothic" panose="020B0502020202020204" pitchFamily="34" charset="0"/>
                <a:ea typeface="Geneva" pitchFamily="-109" charset="0"/>
                <a:cs typeface="Geneva" pitchFamily="-109" charset="0"/>
              </a:rPr>
              <a:t>we will continue to identify and practice the core communication skills required across all stop smoking sessions and will have you conduct a skills practice focused on a patient scenario in which the patient opts to gradually reduce their smoking.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dirty="0"/>
          </a:p>
        </p:txBody>
      </p:sp>
    </p:spTree>
    <p:extLst>
      <p:ext uri="{BB962C8B-B14F-4D97-AF65-F5344CB8AC3E}">
        <p14:creationId xmlns:p14="http://schemas.microsoft.com/office/powerpoint/2010/main" val="35207391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6: Initial assessment demonstration and skills practice (CDTS), page 24]</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dirty="0"/>
          </a:p>
        </p:txBody>
      </p:sp>
    </p:spTree>
    <p:extLst>
      <p:ext uri="{BB962C8B-B14F-4D97-AF65-F5344CB8AC3E}">
        <p14:creationId xmlns:p14="http://schemas.microsoft.com/office/powerpoint/2010/main" val="28363815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6: Initial assessment demonstration and skills practice (CDTS), page 24]</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[Day 1, Handout 5]</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dirty="0"/>
          </a:p>
        </p:txBody>
      </p:sp>
    </p:spTree>
    <p:extLst>
      <p:ext uri="{BB962C8B-B14F-4D97-AF65-F5344CB8AC3E}">
        <p14:creationId xmlns:p14="http://schemas.microsoft.com/office/powerpoint/2010/main" val="19713132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6: Initial assessment demonstration and skills practice (CDTS), page 24]</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Focus CDTS skills practice on getting into explaining about CDTS, learning more about smoking routines and triggers and discussing a reduction plan and how the person will go about this. </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28</a:t>
            </a:fld>
            <a:endParaRPr lang="en-US" dirty="0"/>
          </a:p>
        </p:txBody>
      </p:sp>
    </p:spTree>
    <p:extLst>
      <p:ext uri="{BB962C8B-B14F-4D97-AF65-F5344CB8AC3E}">
        <p14:creationId xmlns:p14="http://schemas.microsoft.com/office/powerpoint/2010/main" val="1849475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6: Initial assessment demonstration and skills practice (CDTS), page 24]</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Discussion question: Were there any other considerations for Michael? Use this as an opportunity to highlight this and communicate that this will be discussed further on Day 2 of the course.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29</a:t>
            </a:fld>
            <a:endParaRPr lang="en-US" dirty="0"/>
          </a:p>
        </p:txBody>
      </p:sp>
    </p:spTree>
    <p:extLst>
      <p:ext uri="{BB962C8B-B14F-4D97-AF65-F5344CB8AC3E}">
        <p14:creationId xmlns:p14="http://schemas.microsoft.com/office/powerpoint/2010/main" val="4198063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This is part 2 of our training on the initial assessment phase. In this section we are going to look at assessing quitting options including quitting abruptly, cutting down before stopping and tailoring treatment.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An important part of this virtual course is to give you the opportunity to both observe and practice delivering sessions. Our time between now and the break will be used to give you the opportunity to observe a demonstration of this initial session with a patient who is ready to quit smoking abruptly (in one go) as well as a patient who is planning to cut down on their smoking before quitting. We will also place you in pairs to give you the opportunity to practice conducting the initial session.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So, let’s get started.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42385606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A few words on adapting treatment for persons with SMI and learning disabilities.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For persons with learning disabilities the use of visual aids and role-play to assist with communication is recommended.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A focus on short-term goals and more frequent follow-up contact is also recommended. You will find longer sessions may need to be planned or more frequent shorter sessions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Involving family members, friends, and carers can be important.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30</a:t>
            </a:fld>
            <a:endParaRPr lang="en-US" dirty="0"/>
          </a:p>
        </p:txBody>
      </p:sp>
    </p:spTree>
    <p:extLst>
      <p:ext uri="{BB962C8B-B14F-4D97-AF65-F5344CB8AC3E}">
        <p14:creationId xmlns:p14="http://schemas.microsoft.com/office/powerpoint/2010/main" val="22867343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Invite any questions.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31</a:t>
            </a:fld>
            <a:endParaRPr lang="en-US" dirty="0"/>
          </a:p>
        </p:txBody>
      </p:sp>
    </p:spTree>
    <p:extLst>
      <p:ext uri="{BB962C8B-B14F-4D97-AF65-F5344CB8AC3E}">
        <p14:creationId xmlns:p14="http://schemas.microsoft.com/office/powerpoint/2010/main" val="40884540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This section is designed to ensure you are familiar with best practices for tailoring tobacco dependence treatment to best meet the needs of people with SMI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32</a:t>
            </a:fld>
            <a:endParaRPr lang="en-US" dirty="0"/>
          </a:p>
        </p:txBody>
      </p:sp>
    </p:spTree>
    <p:extLst>
      <p:ext uri="{BB962C8B-B14F-4D97-AF65-F5344CB8AC3E}">
        <p14:creationId xmlns:p14="http://schemas.microsoft.com/office/powerpoint/2010/main" val="29465351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7: responding to patient scenarios, page 27]</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Appendix 1, page 29]</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33</a:t>
            </a:fld>
            <a:endParaRPr lang="en-US" dirty="0"/>
          </a:p>
        </p:txBody>
      </p:sp>
    </p:spTree>
    <p:extLst>
      <p:ext uri="{BB962C8B-B14F-4D97-AF65-F5344CB8AC3E}">
        <p14:creationId xmlns:p14="http://schemas.microsoft.com/office/powerpoint/2010/main" val="31246020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Invite any questions.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34</a:t>
            </a:fld>
            <a:endParaRPr lang="en-US" dirty="0"/>
          </a:p>
        </p:txBody>
      </p:sp>
    </p:spTree>
    <p:extLst>
      <p:ext uri="{BB962C8B-B14F-4D97-AF65-F5344CB8AC3E}">
        <p14:creationId xmlns:p14="http://schemas.microsoft.com/office/powerpoint/2010/main" val="13730201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To recap:</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People with SMI want to quit and can quit.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People with SMI face more barriers to quitting.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Addressing tobacco use can improve mental health, overall health and finances / wealth.</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While focusing on addictions and mental health, clinicians sometimes miss this more deadly condition.</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Tobacco treatment needs to be a higher priority for mental health settings.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35</a:t>
            </a:fld>
            <a:endParaRPr lang="en-US"/>
          </a:p>
        </p:txBody>
      </p:sp>
    </p:spTree>
    <p:extLst>
      <p:ext uri="{BB962C8B-B14F-4D97-AF65-F5344CB8AC3E}">
        <p14:creationId xmlns:p14="http://schemas.microsoft.com/office/powerpoint/2010/main" val="30203440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[Read points on the slide]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36</a:t>
            </a:fld>
            <a:endParaRPr lang="en-US" dirty="0"/>
          </a:p>
        </p:txBody>
      </p:sp>
    </p:spTree>
    <p:extLst>
      <p:ext uri="{BB962C8B-B14F-4D97-AF65-F5344CB8AC3E}">
        <p14:creationId xmlns:p14="http://schemas.microsoft.com/office/powerpoint/2010/main" val="9895161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Review programme for day 2 of the training course.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If time permits, end the course by asking participants to share one thing / the most important thing they are taking away from the first day of this course.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Advise start time for day 2: 09:15 and ask participants to sign in by 9.00</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Close session.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GB"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37</a:t>
            </a:fld>
            <a:endParaRPr lang="en-US" dirty="0"/>
          </a:p>
        </p:txBody>
      </p:sp>
    </p:spTree>
    <p:extLst>
      <p:ext uri="{BB962C8B-B14F-4D97-AF65-F5344CB8AC3E}">
        <p14:creationId xmlns:p14="http://schemas.microsoft.com/office/powerpoint/2010/main" val="32789592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38</a:t>
            </a:fld>
            <a:endParaRPr lang="en-US" dirty="0"/>
          </a:p>
        </p:txBody>
      </p:sp>
    </p:spTree>
    <p:extLst>
      <p:ext uri="{BB962C8B-B14F-4D97-AF65-F5344CB8AC3E}">
        <p14:creationId xmlns:p14="http://schemas.microsoft.com/office/powerpoint/2010/main" val="161344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5: Initial assessment demonstration and skills practice (abrupt quit), page 21]</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2366477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[Activity: Initial assessment demonstration and skills practice (abrupt quit)]</a:t>
            </a:r>
          </a:p>
          <a:p>
            <a:endParaRPr lang="en-GB" sz="1200" b="1" i="1"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1" kern="1200" dirty="0">
                <a:solidFill>
                  <a:schemeClr val="tx1"/>
                </a:solidFill>
                <a:effectLst/>
                <a:latin typeface="Century Gothic" panose="020B0502020202020204" pitchFamily="34" charset="0"/>
                <a:ea typeface="Geneva" pitchFamily="-109" charset="0"/>
                <a:cs typeface="Geneva" pitchFamily="-109" charset="0"/>
              </a:rPr>
              <a:t>Handout 3</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2632618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5: Initial assessment demonstration and skills practice (abrupt quit), page 21]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Remind participants that although you got to the point of setting a quit date with Kerri in this session, in reality it could take several sessions to get to this point.</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endParaRPr lang="en-GB" sz="1200" b="0"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endParaRPr lang="en-GB" sz="1200" b="0" i="0" kern="1200" baseline="0" dirty="0">
              <a:solidFill>
                <a:schemeClr val="tx1"/>
              </a:solidFill>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3095392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[Activity : Initial assessment demonstration and skills practice (abrupt quit)]</a:t>
            </a:r>
          </a:p>
          <a:p>
            <a:endParaRPr lang="en-GB" sz="1200" b="1" i="1"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1" kern="1200" dirty="0">
                <a:solidFill>
                  <a:schemeClr val="tx1"/>
                </a:solidFill>
                <a:effectLst/>
                <a:latin typeface="Century Gothic" panose="020B0502020202020204" pitchFamily="34" charset="0"/>
                <a:ea typeface="Geneva" pitchFamily="-109" charset="0"/>
                <a:cs typeface="Geneva" pitchFamily="-109" charset="0"/>
              </a:rPr>
              <a:t>Handout 3 and 4</a:t>
            </a:r>
          </a:p>
          <a:p>
            <a:endParaRPr lang="en-GB" sz="1200" b="1" i="1"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Abrupt quit demonstration. Gemma will be a patient who is ready to stop and willing to set a quit date.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Ask group, what they thought of the demonstration. </a:t>
            </a:r>
          </a:p>
          <a:p>
            <a:endParaRPr lang="en-US"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Specifically ask: how did you address Gemma’s social anxiety and/or issues with short term memory?</a:t>
            </a:r>
          </a:p>
          <a:p>
            <a:endParaRPr lang="en-US"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u="sng" kern="1200" dirty="0">
                <a:solidFill>
                  <a:schemeClr val="tx1"/>
                </a:solidFill>
                <a:effectLst/>
                <a:latin typeface="Century Gothic" panose="020B0502020202020204" pitchFamily="34" charset="0"/>
                <a:ea typeface="Geneva" pitchFamily="-109" charset="0"/>
                <a:cs typeface="Geneva" pitchFamily="-109" charset="0"/>
              </a:rPr>
              <a:t>Potential solutions: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Social anxiety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We agreed with Gemma that home visits would be preferred. </a:t>
            </a:r>
          </a:p>
          <a:p>
            <a:pPr lvl="0"/>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Short term memory</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All decision were placed in writing.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2058418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5: Initial assessment demonstration and skills practice (abrupt quit), page 21]</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endParaRPr lang="en-GB"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41728152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Century Gothic" panose="020B0502020202020204" pitchFamily="34" charset="0"/>
                <a:ea typeface="Geneva" pitchFamily="-109" charset="0"/>
                <a:cs typeface="Geneva" pitchFamily="-109" charset="0"/>
              </a:rPr>
              <a:t>[Trainer guide Day 1, Activity 5: Initial assessment demonstration and skills practice (abrupt quit), page 21]</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3451958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NHS NCSCT full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3" name="Group 2">
            <a:extLst>
              <a:ext uri="{FF2B5EF4-FFF2-40B4-BE49-F238E27FC236}">
                <a16:creationId xmlns:a16="http://schemas.microsoft.com/office/drawing/2014/main" id="{B9B3945E-3B34-1B25-0A8D-537BC05E0654}"/>
              </a:ext>
            </a:extLst>
          </p:cNvPr>
          <p:cNvGrpSpPr/>
          <p:nvPr userDrawn="1"/>
        </p:nvGrpSpPr>
        <p:grpSpPr>
          <a:xfrm>
            <a:off x="1746605" y="2723464"/>
            <a:ext cx="5786262" cy="1411072"/>
            <a:chOff x="1678869" y="2837078"/>
            <a:chExt cx="5786262" cy="1411072"/>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678869" y="2904674"/>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rotWithShape="1">
            <a:blip r:embed="rId3"/>
            <a:srcRect l="4615" r="4518"/>
            <a:stretch/>
          </p:blipFill>
          <p:spPr>
            <a:xfrm>
              <a:off x="4851400" y="2837078"/>
              <a:ext cx="2613731" cy="1411072"/>
            </a:xfrm>
            <a:prstGeom prst="rect">
              <a:avLst/>
            </a:prstGeom>
          </p:spPr>
        </p:pic>
      </p:grpSp>
    </p:spTree>
    <p:extLst>
      <p:ext uri="{BB962C8B-B14F-4D97-AF65-F5344CB8AC3E}">
        <p14:creationId xmlns:p14="http://schemas.microsoft.com/office/powerpoint/2010/main" val="40829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3"/>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0" r:id="rId21"/>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jp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14.jpg"/><Relationship Id="rId7" Type="http://schemas.openxmlformats.org/officeDocument/2006/relationships/image" Target="../media/image20.jpg"/><Relationship Id="rId12"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9.jpg"/><Relationship Id="rId11" Type="http://schemas.openxmlformats.org/officeDocument/2006/relationships/image" Target="../media/image21.jpg"/><Relationship Id="rId5" Type="http://schemas.openxmlformats.org/officeDocument/2006/relationships/image" Target="../media/image17.jpg"/><Relationship Id="rId10" Type="http://schemas.openxmlformats.org/officeDocument/2006/relationships/image" Target="../media/image40.jpg"/><Relationship Id="rId4" Type="http://schemas.openxmlformats.org/officeDocument/2006/relationships/image" Target="../media/image15.png"/><Relationship Id="rId9" Type="http://schemas.openxmlformats.org/officeDocument/2006/relationships/image" Target="../media/image22.jp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4.jpg"/><Relationship Id="rId7" Type="http://schemas.openxmlformats.org/officeDocument/2006/relationships/image" Target="../media/image40.jp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19.jpg"/><Relationship Id="rId5" Type="http://schemas.openxmlformats.org/officeDocument/2006/relationships/image" Target="../media/image17.jpg"/><Relationship Id="rId4" Type="http://schemas.openxmlformats.org/officeDocument/2006/relationships/image" Target="../media/image15.png"/><Relationship Id="rId9" Type="http://schemas.openxmlformats.org/officeDocument/2006/relationships/image" Target="../media/image24.jpg"/></Relationships>
</file>

<file path=ppt/slides/_rels/slide2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jpg"/><Relationship Id="rId7"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45.jpg"/><Relationship Id="rId5" Type="http://schemas.openxmlformats.org/officeDocument/2006/relationships/image" Target="../media/image44.jpg"/><Relationship Id="rId4" Type="http://schemas.openxmlformats.org/officeDocument/2006/relationships/image" Target="../media/image43.jpg"/><Relationship Id="rId9"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22.jp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56.svg"/><Relationship Id="rId13" Type="http://schemas.openxmlformats.org/officeDocument/2006/relationships/image" Target="../media/image61.png"/><Relationship Id="rId3" Type="http://schemas.openxmlformats.org/officeDocument/2006/relationships/image" Target="../media/image51.png"/><Relationship Id="rId7" Type="http://schemas.openxmlformats.org/officeDocument/2006/relationships/image" Target="../media/image55.png"/><Relationship Id="rId12" Type="http://schemas.openxmlformats.org/officeDocument/2006/relationships/image" Target="../media/image60.sv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54.sv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 Id="rId14" Type="http://schemas.openxmlformats.org/officeDocument/2006/relationships/image" Target="../media/image62.sv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hyperlink" Target="https://creativecommons.org/licenses/by-nc/3.0/" TargetMode="External"/><Relationship Id="rId4" Type="http://schemas.openxmlformats.org/officeDocument/2006/relationships/hyperlink" Target="http://pngimg.com/download/48342"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9.jpg"/><Relationship Id="rId13" Type="http://schemas.openxmlformats.org/officeDocument/2006/relationships/image" Target="../media/image24.jpg"/><Relationship Id="rId3" Type="http://schemas.openxmlformats.org/officeDocument/2006/relationships/image" Target="../media/image14.jpg"/><Relationship Id="rId7" Type="http://schemas.openxmlformats.org/officeDocument/2006/relationships/image" Target="../media/image18.jpg"/><Relationship Id="rId12"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7.jpg"/><Relationship Id="rId11" Type="http://schemas.openxmlformats.org/officeDocument/2006/relationships/image" Target="../media/image22.jpg"/><Relationship Id="rId5" Type="http://schemas.openxmlformats.org/officeDocument/2006/relationships/image" Target="../media/image16.jpg"/><Relationship Id="rId10" Type="http://schemas.openxmlformats.org/officeDocument/2006/relationships/image" Target="../media/image21.jpg"/><Relationship Id="rId4" Type="http://schemas.openxmlformats.org/officeDocument/2006/relationships/image" Target="../media/image15.png"/><Relationship Id="rId9" Type="http://schemas.openxmlformats.org/officeDocument/2006/relationships/image" Target="../media/image20.jpg"/></Relationships>
</file>

<file path=ppt/slides/_rels/slide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93EC7-73F5-9017-5B26-276620BA38E0}"/>
              </a:ext>
            </a:extLst>
          </p:cNvPr>
          <p:cNvSpPr>
            <a:spLocks noGrp="1"/>
          </p:cNvSpPr>
          <p:nvPr>
            <p:ph type="subTitle" idx="1"/>
          </p:nvPr>
        </p:nvSpPr>
        <p:spPr>
          <a:xfrm>
            <a:off x="952500" y="566556"/>
            <a:ext cx="7200900" cy="4344935"/>
          </a:xfrm>
        </p:spPr>
        <p:txBody>
          <a:bodyPr/>
          <a:lstStyle/>
          <a:p>
            <a:r>
              <a:rPr lang="en-US" sz="4800" dirty="0"/>
              <a:t>Day 1 – pm </a:t>
            </a:r>
          </a:p>
        </p:txBody>
      </p:sp>
    </p:spTree>
    <p:extLst>
      <p:ext uri="{BB962C8B-B14F-4D97-AF65-F5344CB8AC3E}">
        <p14:creationId xmlns:p14="http://schemas.microsoft.com/office/powerpoint/2010/main" val="1125916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Skills Demonstration: </a:t>
            </a:r>
            <a:r>
              <a:rPr lang="en-US" b="1" dirty="0"/>
              <a:t>Handout 4</a:t>
            </a:r>
          </a:p>
        </p:txBody>
      </p:sp>
      <p:graphicFrame>
        <p:nvGraphicFramePr>
          <p:cNvPr id="5" name="Table 4">
            <a:extLst>
              <a:ext uri="{FF2B5EF4-FFF2-40B4-BE49-F238E27FC236}">
                <a16:creationId xmlns:a16="http://schemas.microsoft.com/office/drawing/2014/main" id="{7FC7F7BB-3A09-1D86-E96B-942B76DF5A85}"/>
              </a:ext>
            </a:extLst>
          </p:cNvPr>
          <p:cNvGraphicFramePr>
            <a:graphicFrameLocks noGrp="1"/>
          </p:cNvGraphicFramePr>
          <p:nvPr/>
        </p:nvGraphicFramePr>
        <p:xfrm>
          <a:off x="701304" y="1856621"/>
          <a:ext cx="5793500" cy="3851822"/>
        </p:xfrm>
        <a:graphic>
          <a:graphicData uri="http://schemas.openxmlformats.org/drawingml/2006/table">
            <a:tbl>
              <a:tblPr firstRow="1" bandRow="1">
                <a:tableStyleId>{5C22544A-7EE6-4342-B048-85BDC9FD1C3A}</a:tableStyleId>
              </a:tblPr>
              <a:tblGrid>
                <a:gridCol w="1751339">
                  <a:extLst>
                    <a:ext uri="{9D8B030D-6E8A-4147-A177-3AD203B41FA5}">
                      <a16:colId xmlns:a16="http://schemas.microsoft.com/office/drawing/2014/main" val="3889081879"/>
                    </a:ext>
                  </a:extLst>
                </a:gridCol>
                <a:gridCol w="4042161">
                  <a:extLst>
                    <a:ext uri="{9D8B030D-6E8A-4147-A177-3AD203B41FA5}">
                      <a16:colId xmlns:a16="http://schemas.microsoft.com/office/drawing/2014/main" val="600406677"/>
                    </a:ext>
                  </a:extLst>
                </a:gridCol>
              </a:tblGrid>
              <a:tr h="526094">
                <a:tc>
                  <a:txBody>
                    <a:bodyPr/>
                    <a:lstStyle/>
                    <a:p>
                      <a:pPr algn="l">
                        <a:lnSpc>
                          <a:spcPts val="1800"/>
                        </a:lnSpc>
                        <a:spcBef>
                          <a:spcPts val="600"/>
                        </a:spcBef>
                        <a:spcAft>
                          <a:spcPts val="600"/>
                        </a:spcAft>
                      </a:pPr>
                      <a:r>
                        <a:rPr lang="en-US" sz="1300" b="1" i="0" dirty="0">
                          <a:latin typeface="Arial" panose="020B0604020202020204" pitchFamily="34" charset="0"/>
                          <a:cs typeface="Arial" panose="020B0604020202020204" pitchFamily="34" charset="0"/>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nSpc>
                          <a:spcPts val="1800"/>
                        </a:lnSpc>
                        <a:spcBef>
                          <a:spcPts val="400"/>
                        </a:spcBef>
                        <a:spcAft>
                          <a:spcPts val="400"/>
                        </a:spcAft>
                      </a:pPr>
                      <a:r>
                        <a:rPr lang="en-US" sz="1400" b="0" i="0" dirty="0">
                          <a:solidFill>
                            <a:schemeClr val="tx1"/>
                          </a:solidFill>
                          <a:latin typeface="Arial" panose="020B0604020202020204" pitchFamily="34" charset="0"/>
                          <a:cs typeface="Arial" panose="020B0604020202020204" pitchFamily="34" charset="0"/>
                        </a:rPr>
                        <a:t>55-year-old woman with bipolar disorder</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4107125779"/>
                  </a:ext>
                </a:extLst>
              </a:tr>
              <a:tr h="1266092">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Current smoking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Smoking 15 cigarettes/day. </a:t>
                      </a:r>
                      <a:br>
                        <a:rPr lang="en-US" sz="1400" b="0" i="0" dirty="0">
                          <a:latin typeface="Arial" panose="020B0604020202020204" pitchFamily="34" charset="0"/>
                          <a:cs typeface="Arial" panose="020B0604020202020204" pitchFamily="34" charset="0"/>
                        </a:rPr>
                      </a:br>
                      <a:r>
                        <a:rPr lang="en-US" sz="1400" b="0" i="0" dirty="0">
                          <a:latin typeface="Arial" panose="020B0604020202020204" pitchFamily="34" charset="0"/>
                          <a:cs typeface="Arial" panose="020B0604020202020204" pitchFamily="34" charset="0"/>
                        </a:rPr>
                        <a:t>Smoked since she was 16. </a:t>
                      </a:r>
                    </a:p>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CO = 18ppm</a:t>
                      </a:r>
                      <a:br>
                        <a:rPr lang="en-US" sz="1400" b="0" i="0" dirty="0">
                          <a:latin typeface="Arial" panose="020B0604020202020204" pitchFamily="34" charset="0"/>
                          <a:cs typeface="Arial" panose="020B0604020202020204" pitchFamily="34" charset="0"/>
                        </a:rPr>
                      </a:br>
                      <a:r>
                        <a:rPr lang="en-US" sz="1400" b="0" i="0" dirty="0">
                          <a:latin typeface="Arial" panose="020B0604020202020204" pitchFamily="34" charset="0"/>
                          <a:cs typeface="Arial" panose="020B0604020202020204" pitchFamily="34" charset="0"/>
                        </a:rPr>
                        <a:t>Smokes within 30 minutes of waking.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476263633"/>
                  </a:ext>
                </a:extLst>
              </a:tr>
              <a:tr h="747346">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Readiness &amp; </a:t>
                      </a:r>
                      <a:br>
                        <a:rPr lang="en-US" sz="1300" b="1" i="0" dirty="0">
                          <a:solidFill>
                            <a:schemeClr val="bg1"/>
                          </a:solidFill>
                          <a:latin typeface="Arial" panose="020B0604020202020204" pitchFamily="34" charset="0"/>
                          <a:cs typeface="Arial" panose="020B0604020202020204" pitchFamily="34" charset="0"/>
                        </a:rPr>
                      </a:br>
                      <a:r>
                        <a:rPr lang="en-US" sz="1300" b="1" i="0" dirty="0">
                          <a:solidFill>
                            <a:schemeClr val="bg1"/>
                          </a:solidFill>
                          <a:latin typeface="Arial" panose="020B0604020202020204" pitchFamily="34" charset="0"/>
                          <a:cs typeface="Arial" panose="020B0604020202020204" pitchFamily="34" charset="0"/>
                        </a:rPr>
                        <a:t>motivation to quit</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Health and wealth. Daughter is expecting.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331932257"/>
                  </a:ext>
                </a:extLst>
              </a:tr>
              <a:tr h="518747">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Stress, “It’s my time”.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206747704"/>
                  </a:ext>
                </a:extLst>
              </a:tr>
              <a:tr h="793543">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Past quit attempts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nSpc>
                          <a:spcPts val="1800"/>
                        </a:lnSpc>
                        <a:spcBef>
                          <a:spcPts val="400"/>
                        </a:spcBef>
                        <a:spcAft>
                          <a:spcPts val="400"/>
                        </a:spcAft>
                      </a:pPr>
                      <a:r>
                        <a:rPr lang="en-GB" sz="1400" b="0" i="0" dirty="0">
                          <a:effectLst/>
                          <a:latin typeface="Arial" panose="020B0604020202020204" pitchFamily="34" charset="0"/>
                          <a:cs typeface="Arial" panose="020B0604020202020204" pitchFamily="34" charset="0"/>
                        </a:rPr>
                        <a:t>Several past quit attempts </a:t>
                      </a:r>
                      <a:br>
                        <a:rPr lang="en-GB" sz="1400" b="0" i="0" dirty="0">
                          <a:effectLst/>
                          <a:latin typeface="Arial" panose="020B0604020202020204" pitchFamily="34" charset="0"/>
                          <a:cs typeface="Arial" panose="020B0604020202020204" pitchFamily="34" charset="0"/>
                        </a:rPr>
                      </a:br>
                      <a:r>
                        <a:rPr lang="en-GB" sz="1400" b="0" i="0" dirty="0">
                          <a:effectLst/>
                          <a:latin typeface="Arial" panose="020B0604020202020204" pitchFamily="34" charset="0"/>
                          <a:cs typeface="Arial" panose="020B0604020202020204" pitchFamily="34" charset="0"/>
                        </a:rPr>
                        <a:t>without support or NRT</a:t>
                      </a:r>
                      <a:endParaRPr lang="en-GB" sz="1400" b="0" i="0" dirty="0">
                        <a:effectLst/>
                        <a:latin typeface="Arial" panose="020B0604020202020204" pitchFamily="34" charset="0"/>
                        <a:ea typeface="Calibri" panose="020F0502020204030204" pitchFamily="34"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1165269166"/>
                  </a:ext>
                </a:extLst>
              </a:tr>
            </a:tbl>
          </a:graphicData>
        </a:graphic>
      </p:graphicFrame>
      <p:grpSp>
        <p:nvGrpSpPr>
          <p:cNvPr id="6" name="Group 5">
            <a:extLst>
              <a:ext uri="{FF2B5EF4-FFF2-40B4-BE49-F238E27FC236}">
                <a16:creationId xmlns:a16="http://schemas.microsoft.com/office/drawing/2014/main" id="{E8D11BCB-1B5A-A2DA-BA68-7BF29B1A4C6A}"/>
              </a:ext>
            </a:extLst>
          </p:cNvPr>
          <p:cNvGrpSpPr/>
          <p:nvPr/>
        </p:nvGrpSpPr>
        <p:grpSpPr>
          <a:xfrm>
            <a:off x="6563267" y="2369945"/>
            <a:ext cx="2335696" cy="2949291"/>
            <a:chOff x="6563267" y="2369945"/>
            <a:chExt cx="2335696" cy="2949291"/>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Kerri, </a:t>
              </a:r>
              <a:r>
                <a:rPr lang="en-US" sz="1700" dirty="0">
                  <a:latin typeface="Arial" panose="020B0604020202020204" pitchFamily="34" charset="0"/>
                  <a:cs typeface="Arial" panose="020B0604020202020204" pitchFamily="34" charset="0"/>
                </a:rPr>
                <a:t>55</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E3DD4936-FE18-8875-43E1-E507B9A3027A}"/>
                </a:ext>
              </a:extLst>
            </p:cNvPr>
            <p:cNvPicPr>
              <a:picLocks noChangeAspect="1"/>
            </p:cNvPicPr>
            <p:nvPr/>
          </p:nvPicPr>
          <p:blipFill>
            <a:blip r:embed="rId3"/>
            <a:srcRect/>
            <a:stretch/>
          </p:blipFill>
          <p:spPr>
            <a:xfrm>
              <a:off x="6945929" y="2369945"/>
              <a:ext cx="1556267" cy="2112981"/>
            </a:xfrm>
            <a:prstGeom prst="rect">
              <a:avLst/>
            </a:prstGeom>
          </p:spPr>
        </p:pic>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1" name="Footer Placeholder 3">
            <a:extLst>
              <a:ext uri="{FF2B5EF4-FFF2-40B4-BE49-F238E27FC236}">
                <a16:creationId xmlns:a16="http://schemas.microsoft.com/office/drawing/2014/main" id="{B809B76B-4BF0-71F7-E612-400D9252F04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spTree>
    <p:extLst>
      <p:ext uri="{BB962C8B-B14F-4D97-AF65-F5344CB8AC3E}">
        <p14:creationId xmlns:p14="http://schemas.microsoft.com/office/powerpoint/2010/main" val="3083150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E4B151-8E3D-5AA7-8E86-4F56C10999AF}"/>
              </a:ext>
            </a:extLst>
          </p:cNvPr>
          <p:cNvPicPr>
            <a:picLocks noChangeAspect="1"/>
          </p:cNvPicPr>
          <p:nvPr/>
        </p:nvPicPr>
        <p:blipFill>
          <a:blip r:embed="rId3"/>
          <a:stretch>
            <a:fillRect/>
          </a:stretch>
        </p:blipFill>
        <p:spPr>
          <a:xfrm>
            <a:off x="0" y="18666"/>
            <a:ext cx="9144000" cy="6858000"/>
          </a:xfrm>
          <a:prstGeom prst="rect">
            <a:avLst/>
          </a:prstGeom>
        </p:spPr>
      </p:pic>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770022"/>
            <a:ext cx="9144000" cy="1680499"/>
          </a:xfrm>
        </p:spPr>
        <p:txBody>
          <a:bodyPr anchor="t"/>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Kerri, 55</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Challenges | Treatment plan</a:t>
            </a:r>
          </a:p>
        </p:txBody>
      </p:sp>
      <p:pic>
        <p:nvPicPr>
          <p:cNvPr id="9" name="Picture 8">
            <a:extLst>
              <a:ext uri="{FF2B5EF4-FFF2-40B4-BE49-F238E27FC236}">
                <a16:creationId xmlns:a16="http://schemas.microsoft.com/office/drawing/2014/main" id="{351C29A4-A914-D339-3D93-A6B8027E1CF5}"/>
              </a:ext>
            </a:extLst>
          </p:cNvPr>
          <p:cNvPicPr>
            <a:picLocks noChangeAspect="1"/>
          </p:cNvPicPr>
          <p:nvPr/>
        </p:nvPicPr>
        <p:blipFill>
          <a:blip r:embed="rId4"/>
          <a:srcRect/>
          <a:stretch/>
        </p:blipFill>
        <p:spPr>
          <a:xfrm>
            <a:off x="2807352" y="2066192"/>
            <a:ext cx="3529295" cy="4791808"/>
          </a:xfrm>
          <a:prstGeom prst="rect">
            <a:avLst/>
          </a:prstGeom>
          <a:effectLst>
            <a:outerShdw blurRad="635000" dist="76200" dir="5400000" algn="ctr" rotWithShape="0">
              <a:srgbClr val="000000">
                <a:alpha val="75000"/>
              </a:srgbClr>
            </a:outerShdw>
          </a:effectLst>
        </p:spPr>
      </p:pic>
    </p:spTree>
    <p:extLst>
      <p:ext uri="{BB962C8B-B14F-4D97-AF65-F5344CB8AC3E}">
        <p14:creationId xmlns:p14="http://schemas.microsoft.com/office/powerpoint/2010/main" val="3726765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478F5E9A-1EC2-9408-B37E-AAB7174FCDA8}"/>
              </a:ext>
            </a:extLst>
          </p:cNvPr>
          <p:cNvSpPr txBox="1">
            <a:spLocks/>
          </p:cNvSpPr>
          <p:nvPr/>
        </p:nvSpPr>
        <p:spPr>
          <a:xfrm>
            <a:off x="765175" y="2455614"/>
            <a:ext cx="7613650" cy="1946772"/>
          </a:xfrm>
          <a:prstGeom prst="rect">
            <a:avLst/>
          </a:prstGeom>
        </p:spPr>
        <p:txBody>
          <a:bodyPr lIns="0" tIns="0" rIns="0" bIns="360000"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5000"/>
              </a:lnSpc>
              <a:spcBef>
                <a:spcPts val="0"/>
              </a:spcBef>
              <a:spcAft>
                <a:spcPts val="0"/>
              </a:spcAft>
              <a:buNone/>
            </a:pPr>
            <a:r>
              <a:rPr lang="en-GB" altLang="en-US" sz="3600" dirty="0">
                <a:solidFill>
                  <a:schemeClr val="bg1"/>
                </a:solidFill>
                <a:latin typeface="Arial" panose="020B0604020202020204" pitchFamily="34" charset="0"/>
                <a:cs typeface="Arial" panose="020B0604020202020204" pitchFamily="34" charset="0"/>
              </a:rPr>
              <a:t>Cut Down To Stop</a:t>
            </a:r>
          </a:p>
          <a:p>
            <a:pPr marL="0" indent="0" algn="ctr">
              <a:lnSpc>
                <a:spcPts val="5000"/>
              </a:lnSpc>
              <a:spcBef>
                <a:spcPts val="0"/>
              </a:spcBef>
              <a:spcAft>
                <a:spcPts val="0"/>
              </a:spcAft>
              <a:buNone/>
            </a:pPr>
            <a:r>
              <a:rPr lang="en-GB" sz="3000" dirty="0">
                <a:solidFill>
                  <a:schemeClr val="bg1"/>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rPr>
              <a:t>(CDTS)</a:t>
            </a:r>
            <a:endParaRPr lang="en-US" sz="3000" dirty="0">
              <a:solidFill>
                <a:schemeClr val="bg1"/>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7708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38745-3FD2-D5BD-CF00-7FB3CB5A17DB}"/>
              </a:ext>
            </a:extLst>
          </p:cNvPr>
          <p:cNvSpPr>
            <a:spLocks noGrp="1"/>
          </p:cNvSpPr>
          <p:nvPr>
            <p:ph type="title"/>
          </p:nvPr>
        </p:nvSpPr>
        <p:spPr/>
        <p:txBody>
          <a:bodyPr/>
          <a:lstStyle/>
          <a:p>
            <a:r>
              <a:rPr lang="en-US" dirty="0"/>
              <a:t>Abrupt quitting vs. cutting down</a:t>
            </a:r>
          </a:p>
        </p:txBody>
      </p:sp>
      <p:sp>
        <p:nvSpPr>
          <p:cNvPr id="3" name="Text Placeholder 2">
            <a:extLst>
              <a:ext uri="{FF2B5EF4-FFF2-40B4-BE49-F238E27FC236}">
                <a16:creationId xmlns:a16="http://schemas.microsoft.com/office/drawing/2014/main" id="{8DCCA3E0-02C2-864B-12B5-14603D7AEA62}"/>
              </a:ext>
            </a:extLst>
          </p:cNvPr>
          <p:cNvSpPr>
            <a:spLocks noGrp="1"/>
          </p:cNvSpPr>
          <p:nvPr>
            <p:ph type="body" idx="12"/>
          </p:nvPr>
        </p:nvSpPr>
        <p:spPr/>
        <p:txBody>
          <a:bodyPr/>
          <a:lstStyle/>
          <a:p>
            <a:pPr marL="0" indent="0">
              <a:lnSpc>
                <a:spcPts val="2600"/>
              </a:lnSpc>
              <a:spcBef>
                <a:spcPts val="800"/>
              </a:spcBef>
              <a:spcAft>
                <a:spcPts val="800"/>
              </a:spcAft>
              <a:buNone/>
            </a:pPr>
            <a:r>
              <a:rPr lang="en-US" b="1" dirty="0">
                <a:solidFill>
                  <a:schemeClr val="accent1"/>
                </a:solidFill>
              </a:rPr>
              <a:t>Abrupt quitting is the preferred approach to quitting </a:t>
            </a:r>
          </a:p>
          <a:p>
            <a:pPr marL="0" indent="0">
              <a:lnSpc>
                <a:spcPts val="2600"/>
              </a:lnSpc>
              <a:spcBef>
                <a:spcPts val="800"/>
              </a:spcBef>
              <a:spcAft>
                <a:spcPts val="800"/>
              </a:spcAft>
              <a:buNone/>
            </a:pPr>
            <a:r>
              <a:rPr lang="en-US" b="1" dirty="0">
                <a:solidFill>
                  <a:schemeClr val="accent1"/>
                </a:solidFill>
              </a:rPr>
              <a:t>There is NO safe level of smoking:</a:t>
            </a:r>
            <a:r>
              <a:rPr lang="en-US" dirty="0"/>
              <a:t> </a:t>
            </a:r>
            <a:br>
              <a:rPr lang="en-US" dirty="0"/>
            </a:br>
            <a:r>
              <a:rPr lang="en-US" sz="1700" b="1" dirty="0"/>
              <a:t>Even just a few cigarettes per day places significant risk.</a:t>
            </a:r>
            <a:r>
              <a:rPr lang="en-US" b="1" dirty="0"/>
              <a:t> </a:t>
            </a:r>
          </a:p>
          <a:p>
            <a:pPr marL="0" indent="0">
              <a:lnSpc>
                <a:spcPts val="2600"/>
              </a:lnSpc>
              <a:spcBef>
                <a:spcPts val="800"/>
              </a:spcBef>
              <a:spcAft>
                <a:spcPts val="800"/>
              </a:spcAft>
              <a:buNone/>
            </a:pPr>
            <a:r>
              <a:rPr lang="en-US" b="1" dirty="0">
                <a:solidFill>
                  <a:schemeClr val="accent1"/>
                </a:solidFill>
              </a:rPr>
              <a:t>Compensatory smoking</a:t>
            </a:r>
          </a:p>
          <a:p>
            <a:pPr marL="0" indent="0">
              <a:lnSpc>
                <a:spcPts val="2400"/>
              </a:lnSpc>
              <a:spcBef>
                <a:spcPts val="0"/>
              </a:spcBef>
              <a:spcAft>
                <a:spcPts val="0"/>
              </a:spcAft>
              <a:buNone/>
            </a:pPr>
            <a:r>
              <a:rPr lang="en-US" sz="1600" dirty="0"/>
              <a:t>People tend to compensate by smoking more intensely (e.g. taking more </a:t>
            </a:r>
            <a:br>
              <a:rPr lang="en-US" sz="1600" dirty="0"/>
            </a:br>
            <a:r>
              <a:rPr lang="en-US" sz="1600" dirty="0"/>
              <a:t>puffs, inhaling deeper and longer, smoking more of the cigarette).</a:t>
            </a:r>
          </a:p>
          <a:p>
            <a:pPr marL="0" indent="0">
              <a:lnSpc>
                <a:spcPts val="2400"/>
              </a:lnSpc>
              <a:spcBef>
                <a:spcPts val="800"/>
              </a:spcBef>
              <a:spcAft>
                <a:spcPts val="0"/>
              </a:spcAft>
              <a:buNone/>
            </a:pPr>
            <a:r>
              <a:rPr lang="en-US" sz="1600" dirty="0"/>
              <a:t>This means they are exposed to increased carbon monoxide (CO) levels </a:t>
            </a:r>
            <a:br>
              <a:rPr lang="en-US" sz="1600" dirty="0"/>
            </a:br>
            <a:r>
              <a:rPr lang="en-US" sz="1600" dirty="0"/>
              <a:t>even with fewer cigarettes per day.</a:t>
            </a:r>
          </a:p>
          <a:p>
            <a:pPr marL="0" indent="0">
              <a:lnSpc>
                <a:spcPts val="2600"/>
              </a:lnSpc>
              <a:spcBef>
                <a:spcPts val="1800"/>
              </a:spcBef>
              <a:spcAft>
                <a:spcPts val="1800"/>
              </a:spcAft>
              <a:buNone/>
            </a:pPr>
            <a:r>
              <a:rPr lang="en-US" b="1" dirty="0">
                <a:solidFill>
                  <a:schemeClr val="accent1"/>
                </a:solidFill>
              </a:rPr>
              <a:t>The goal should be to stop smoking completely.</a:t>
            </a:r>
          </a:p>
        </p:txBody>
      </p:sp>
      <p:sp>
        <p:nvSpPr>
          <p:cNvPr id="5" name="Footer Placeholder 3">
            <a:extLst>
              <a:ext uri="{FF2B5EF4-FFF2-40B4-BE49-F238E27FC236}">
                <a16:creationId xmlns:a16="http://schemas.microsoft.com/office/drawing/2014/main" id="{6D31749D-3390-61FE-2B33-B4F6ECDBFC08}"/>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spTree>
    <p:extLst>
      <p:ext uri="{BB962C8B-B14F-4D97-AF65-F5344CB8AC3E}">
        <p14:creationId xmlns:p14="http://schemas.microsoft.com/office/powerpoint/2010/main" val="2789196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25EBA-F9FF-39A6-F0E4-B3E3F18B35F4}"/>
              </a:ext>
            </a:extLst>
          </p:cNvPr>
          <p:cNvSpPr>
            <a:spLocks noGrp="1"/>
          </p:cNvSpPr>
          <p:nvPr>
            <p:ph type="title"/>
          </p:nvPr>
        </p:nvSpPr>
        <p:spPr/>
        <p:txBody>
          <a:bodyPr/>
          <a:lstStyle/>
          <a:p>
            <a:r>
              <a:rPr lang="en-US" dirty="0"/>
              <a:t>Cut Down To Stop (CDTS)</a:t>
            </a:r>
          </a:p>
        </p:txBody>
      </p:sp>
      <p:sp>
        <p:nvSpPr>
          <p:cNvPr id="3" name="Text Placeholder 2">
            <a:extLst>
              <a:ext uri="{FF2B5EF4-FFF2-40B4-BE49-F238E27FC236}">
                <a16:creationId xmlns:a16="http://schemas.microsoft.com/office/drawing/2014/main" id="{29244FE9-7607-D81E-07BE-4774CB175252}"/>
              </a:ext>
            </a:extLst>
          </p:cNvPr>
          <p:cNvSpPr>
            <a:spLocks noGrp="1"/>
          </p:cNvSpPr>
          <p:nvPr>
            <p:ph type="body" idx="12"/>
          </p:nvPr>
        </p:nvSpPr>
        <p:spPr/>
        <p:txBody>
          <a:bodyPr/>
          <a:lstStyle/>
          <a:p>
            <a:pPr marL="0" indent="0">
              <a:spcAft>
                <a:spcPts val="0"/>
              </a:spcAft>
              <a:buNone/>
            </a:pPr>
            <a:r>
              <a:rPr lang="en-US" sz="2000" b="1" dirty="0">
                <a:solidFill>
                  <a:schemeClr val="accent1"/>
                </a:solidFill>
              </a:rPr>
              <a:t>CDTS is an option for those not ready to “quit in one go” </a:t>
            </a:r>
            <a:br>
              <a:rPr lang="en-US" sz="2000" b="1" dirty="0">
                <a:solidFill>
                  <a:schemeClr val="accent1"/>
                </a:solidFill>
              </a:rPr>
            </a:br>
            <a:r>
              <a:rPr lang="en-US" sz="2000" b="1" dirty="0">
                <a:solidFill>
                  <a:schemeClr val="accent1"/>
                </a:solidFill>
              </a:rPr>
              <a:t>and can be particularly valuable for SMI patients</a:t>
            </a:r>
          </a:p>
          <a:p>
            <a:pPr marL="0" indent="0">
              <a:spcBef>
                <a:spcPts val="0"/>
              </a:spcBef>
              <a:buNone/>
            </a:pPr>
            <a:br>
              <a:rPr lang="en-US" b="1" dirty="0"/>
            </a:br>
            <a:r>
              <a:rPr lang="en-US" b="1" dirty="0"/>
              <a:t>Success with cutting down can serve to increase:</a:t>
            </a:r>
          </a:p>
          <a:p>
            <a:r>
              <a:rPr lang="en-US" b="1" dirty="0"/>
              <a:t>Self-confidence</a:t>
            </a:r>
            <a:r>
              <a:rPr lang="en-US" dirty="0"/>
              <a:t> in ability to quit </a:t>
            </a:r>
          </a:p>
          <a:p>
            <a:r>
              <a:rPr lang="en-US" b="1" dirty="0"/>
              <a:t>Motivation</a:t>
            </a:r>
            <a:r>
              <a:rPr lang="en-US" dirty="0"/>
              <a:t> to make a quit attempt </a:t>
            </a:r>
          </a:p>
          <a:p>
            <a:r>
              <a:rPr lang="en-US" b="1" dirty="0"/>
              <a:t>Opportunity</a:t>
            </a:r>
            <a:r>
              <a:rPr lang="en-US" dirty="0"/>
              <a:t> to use support </a:t>
            </a:r>
            <a:br>
              <a:rPr lang="en-US" dirty="0"/>
            </a:br>
            <a:r>
              <a:rPr lang="en-US" dirty="0"/>
              <a:t>(counselling, NRT, medication)</a:t>
            </a:r>
          </a:p>
          <a:p>
            <a:endParaRPr lang="en-US" dirty="0"/>
          </a:p>
          <a:p>
            <a:endParaRPr lang="en-US" dirty="0"/>
          </a:p>
        </p:txBody>
      </p:sp>
      <p:pic>
        <p:nvPicPr>
          <p:cNvPr id="6" name="Picture 5">
            <a:extLst>
              <a:ext uri="{FF2B5EF4-FFF2-40B4-BE49-F238E27FC236}">
                <a16:creationId xmlns:a16="http://schemas.microsoft.com/office/drawing/2014/main" id="{3248B25B-D4B4-C1F7-1A5E-BEECBC3798F2}"/>
              </a:ext>
            </a:extLst>
          </p:cNvPr>
          <p:cNvPicPr>
            <a:picLocks noChangeAspect="1"/>
          </p:cNvPicPr>
          <p:nvPr/>
        </p:nvPicPr>
        <p:blipFill>
          <a:blip r:embed="rId3"/>
          <a:stretch>
            <a:fillRect/>
          </a:stretch>
        </p:blipFill>
        <p:spPr>
          <a:xfrm>
            <a:off x="6063448" y="2749897"/>
            <a:ext cx="2756209" cy="3193703"/>
          </a:xfrm>
          <a:prstGeom prst="rect">
            <a:avLst/>
          </a:prstGeom>
        </p:spPr>
      </p:pic>
      <p:sp>
        <p:nvSpPr>
          <p:cNvPr id="7" name="Footer Placeholder 3">
            <a:extLst>
              <a:ext uri="{FF2B5EF4-FFF2-40B4-BE49-F238E27FC236}">
                <a16:creationId xmlns:a16="http://schemas.microsoft.com/office/drawing/2014/main" id="{ED65BA07-7E78-F13C-4071-832A12478898}"/>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spTree>
    <p:extLst>
      <p:ext uri="{BB962C8B-B14F-4D97-AF65-F5344CB8AC3E}">
        <p14:creationId xmlns:p14="http://schemas.microsoft.com/office/powerpoint/2010/main" val="4221032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E84293B-E2C2-CA2D-911C-D2EE59F29E19}"/>
              </a:ext>
            </a:extLst>
          </p:cNvPr>
          <p:cNvSpPr>
            <a:spLocks noGrp="1"/>
          </p:cNvSpPr>
          <p:nvPr>
            <p:ph type="title"/>
          </p:nvPr>
        </p:nvSpPr>
        <p:spPr/>
        <p:txBody>
          <a:bodyPr/>
          <a:lstStyle/>
          <a:p>
            <a:r>
              <a:rPr lang="en-US" dirty="0"/>
              <a:t>Cut Down To Stop: </a:t>
            </a:r>
            <a:r>
              <a:rPr lang="en-US" b="1" dirty="0"/>
              <a:t>what we know</a:t>
            </a:r>
          </a:p>
        </p:txBody>
      </p:sp>
      <p:sp>
        <p:nvSpPr>
          <p:cNvPr id="10" name="behaviour text">
            <a:extLst>
              <a:ext uri="{FF2B5EF4-FFF2-40B4-BE49-F238E27FC236}">
                <a16:creationId xmlns:a16="http://schemas.microsoft.com/office/drawing/2014/main" id="{102373FE-8DD8-E959-396C-BB86E8FCA335}"/>
              </a:ext>
            </a:extLst>
          </p:cNvPr>
          <p:cNvSpPr txBox="1"/>
          <p:nvPr/>
        </p:nvSpPr>
        <p:spPr>
          <a:xfrm>
            <a:off x="654565" y="4296483"/>
            <a:ext cx="3518235" cy="941563"/>
          </a:xfrm>
          <a:prstGeom prst="rect">
            <a:avLst/>
          </a:prstGeom>
          <a:noFill/>
        </p:spPr>
        <p:txBody>
          <a:bodyPr wrap="square" rtlCol="0">
            <a:noAutofit/>
          </a:bodyPr>
          <a:lstStyle/>
          <a:p>
            <a:pPr algn="ctr">
              <a:lnSpc>
                <a:spcPts val="2000"/>
              </a:lnSpc>
            </a:pPr>
            <a:r>
              <a:rPr lang="en-US" sz="1500" b="1" dirty="0">
                <a:latin typeface="Arial" panose="020B0604020202020204" pitchFamily="34" charset="0"/>
                <a:cs typeface="Arial" panose="020B0604020202020204" pitchFamily="34" charset="0"/>
              </a:rPr>
              <a:t>Structured approach:</a:t>
            </a:r>
          </a:p>
          <a:p>
            <a:pPr algn="ctr">
              <a:lnSpc>
                <a:spcPts val="2000"/>
              </a:lnSpc>
            </a:pPr>
            <a:r>
              <a:rPr lang="en-US" sz="1400" dirty="0">
                <a:latin typeface="Arial" panose="020B0604020202020204" pitchFamily="34" charset="0"/>
                <a:cs typeface="Arial" panose="020B0604020202020204" pitchFamily="34" charset="0"/>
              </a:rPr>
              <a:t>progressive goals with </a:t>
            </a:r>
          </a:p>
          <a:p>
            <a:pPr algn="ctr">
              <a:lnSpc>
                <a:spcPts val="2000"/>
              </a:lnSpc>
            </a:pPr>
            <a:r>
              <a:rPr lang="en-US" sz="1400" dirty="0">
                <a:latin typeface="Arial" panose="020B0604020202020204" pitchFamily="34" charset="0"/>
                <a:cs typeface="Arial" panose="020B0604020202020204" pitchFamily="34" charset="0"/>
              </a:rPr>
              <a:t>ultimate goal of quitting</a:t>
            </a:r>
          </a:p>
        </p:txBody>
      </p:sp>
      <p:sp>
        <p:nvSpPr>
          <p:cNvPr id="11" name="NRT text">
            <a:extLst>
              <a:ext uri="{FF2B5EF4-FFF2-40B4-BE49-F238E27FC236}">
                <a16:creationId xmlns:a16="http://schemas.microsoft.com/office/drawing/2014/main" id="{BDDC8535-C7B5-8D1F-F81F-E460D82AFE24}"/>
              </a:ext>
            </a:extLst>
          </p:cNvPr>
          <p:cNvSpPr txBox="1"/>
          <p:nvPr/>
        </p:nvSpPr>
        <p:spPr>
          <a:xfrm>
            <a:off x="4971201" y="4296483"/>
            <a:ext cx="3518235" cy="618199"/>
          </a:xfrm>
          <a:prstGeom prst="rect">
            <a:avLst/>
          </a:prstGeom>
          <a:noFill/>
        </p:spPr>
        <p:txBody>
          <a:bodyPr wrap="square" rtlCol="0">
            <a:noAutofit/>
          </a:bodyPr>
          <a:lstStyle/>
          <a:p>
            <a:pPr algn="ctr">
              <a:lnSpc>
                <a:spcPts val="2000"/>
              </a:lnSpc>
            </a:pPr>
            <a:r>
              <a:rPr lang="en-US" sz="1500" b="1" dirty="0">
                <a:latin typeface="Arial" panose="020B0604020202020204" pitchFamily="34" charset="0"/>
                <a:cs typeface="Arial" panose="020B0604020202020204" pitchFamily="34" charset="0"/>
              </a:rPr>
              <a:t>Use of NRT </a:t>
            </a:r>
          </a:p>
          <a:p>
            <a:pPr algn="ctr">
              <a:lnSpc>
                <a:spcPts val="2000"/>
              </a:lnSpc>
            </a:pPr>
            <a:r>
              <a:rPr lang="en-US" sz="1500" b="1" dirty="0">
                <a:latin typeface="Arial" panose="020B0604020202020204" pitchFamily="34" charset="0"/>
                <a:cs typeface="Arial" panose="020B0604020202020204" pitchFamily="34" charset="0"/>
              </a:rPr>
              <a:t>or nicotine-containing vape</a:t>
            </a:r>
          </a:p>
        </p:txBody>
      </p:sp>
      <p:grpSp>
        <p:nvGrpSpPr>
          <p:cNvPr id="12" name="plus">
            <a:extLst>
              <a:ext uri="{FF2B5EF4-FFF2-40B4-BE49-F238E27FC236}">
                <a16:creationId xmlns:a16="http://schemas.microsoft.com/office/drawing/2014/main" id="{30FEF6F7-E721-76AE-363C-32EB03B87CB3}"/>
              </a:ext>
            </a:extLst>
          </p:cNvPr>
          <p:cNvGrpSpPr/>
          <p:nvPr/>
        </p:nvGrpSpPr>
        <p:grpSpPr>
          <a:xfrm>
            <a:off x="4268625" y="3061603"/>
            <a:ext cx="606751" cy="769441"/>
            <a:chOff x="4142469" y="1950606"/>
            <a:chExt cx="606751" cy="769441"/>
          </a:xfrm>
        </p:grpSpPr>
        <p:sp>
          <p:nvSpPr>
            <p:cNvPr id="13" name="Oval 12">
              <a:extLst>
                <a:ext uri="{FF2B5EF4-FFF2-40B4-BE49-F238E27FC236}">
                  <a16:creationId xmlns:a16="http://schemas.microsoft.com/office/drawing/2014/main" id="{C0AEE2A4-AA27-109E-99BF-1CFCE0B74F5E}"/>
                </a:ext>
              </a:extLst>
            </p:cNvPr>
            <p:cNvSpPr/>
            <p:nvPr/>
          </p:nvSpPr>
          <p:spPr bwMode="auto">
            <a:xfrm>
              <a:off x="4142469" y="2042445"/>
              <a:ext cx="606751" cy="606751"/>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TextBox 13">
              <a:extLst>
                <a:ext uri="{FF2B5EF4-FFF2-40B4-BE49-F238E27FC236}">
                  <a16:creationId xmlns:a16="http://schemas.microsoft.com/office/drawing/2014/main" id="{322EE530-1D49-F26A-8A0E-AE254CF9975D}"/>
                </a:ext>
              </a:extLst>
            </p:cNvPr>
            <p:cNvSpPr txBox="1"/>
            <p:nvPr/>
          </p:nvSpPr>
          <p:spPr>
            <a:xfrm>
              <a:off x="4226732" y="1950606"/>
              <a:ext cx="438224" cy="769441"/>
            </a:xfrm>
            <a:prstGeom prst="rect">
              <a:avLst/>
            </a:prstGeom>
            <a:noFill/>
          </p:spPr>
          <p:txBody>
            <a:bodyPr wrap="square" lIns="0" tIns="0" rIns="0" bIns="0" rtlCol="0">
              <a:spAutoFit/>
            </a:bodyPr>
            <a:lstStyle/>
            <a:p>
              <a:pPr algn="ctr"/>
              <a:r>
                <a:rPr lang="en-US" sz="5000" dirty="0">
                  <a:solidFill>
                    <a:schemeClr val="bg1"/>
                  </a:solidFill>
                  <a:latin typeface="Century Gothic" panose="020B0502020202020204" pitchFamily="34" charset="0"/>
                </a:rPr>
                <a:t>+</a:t>
              </a:r>
            </a:p>
          </p:txBody>
        </p:sp>
      </p:grpSp>
      <p:sp>
        <p:nvSpPr>
          <p:cNvPr id="15" name="TextBox 14">
            <a:extLst>
              <a:ext uri="{FF2B5EF4-FFF2-40B4-BE49-F238E27FC236}">
                <a16:creationId xmlns:a16="http://schemas.microsoft.com/office/drawing/2014/main" id="{93B8B379-E047-FAFD-DFDE-A98F7C7D0582}"/>
              </a:ext>
            </a:extLst>
          </p:cNvPr>
          <p:cNvSpPr txBox="1"/>
          <p:nvPr/>
        </p:nvSpPr>
        <p:spPr>
          <a:xfrm>
            <a:off x="404285" y="1752600"/>
            <a:ext cx="8369012" cy="766656"/>
          </a:xfrm>
          <a:prstGeom prst="rect">
            <a:avLst/>
          </a:prstGeom>
          <a:noFill/>
        </p:spPr>
        <p:txBody>
          <a:bodyPr wrap="square" rtlCol="0">
            <a:noAutofit/>
          </a:bodyPr>
          <a:lstStyle/>
          <a:p>
            <a:pPr algn="ctr">
              <a:lnSpc>
                <a:spcPts val="2500"/>
              </a:lnSpc>
            </a:pPr>
            <a:r>
              <a:rPr lang="en-US" sz="2000" b="1" dirty="0">
                <a:latin typeface="Arial" panose="020B0604020202020204" pitchFamily="34" charset="0"/>
                <a:cs typeface="Arial" panose="020B0604020202020204" pitchFamily="34" charset="0"/>
              </a:rPr>
              <a:t>Success with reducing and ultimately quitting is increased with:</a:t>
            </a:r>
          </a:p>
        </p:txBody>
      </p:sp>
      <p:pic>
        <p:nvPicPr>
          <p:cNvPr id="22" name="icon">
            <a:extLst>
              <a:ext uri="{FF2B5EF4-FFF2-40B4-BE49-F238E27FC236}">
                <a16:creationId xmlns:a16="http://schemas.microsoft.com/office/drawing/2014/main" id="{127B6AF6-B7C5-4431-6D7B-AA74CBF03481}"/>
              </a:ext>
            </a:extLst>
          </p:cNvPr>
          <p:cNvPicPr>
            <a:picLocks noChangeAspect="1"/>
          </p:cNvPicPr>
          <p:nvPr/>
        </p:nvPicPr>
        <p:blipFill>
          <a:blip r:embed="rId3"/>
          <a:srcRect/>
          <a:stretch/>
        </p:blipFill>
        <p:spPr>
          <a:xfrm>
            <a:off x="1538294" y="2918776"/>
            <a:ext cx="2159312" cy="1270183"/>
          </a:xfrm>
          <a:prstGeom prst="rect">
            <a:avLst/>
          </a:prstGeom>
          <a:effectLst/>
        </p:spPr>
      </p:pic>
      <p:sp>
        <p:nvSpPr>
          <p:cNvPr id="18" name="Footer Placeholder 3">
            <a:extLst>
              <a:ext uri="{FF2B5EF4-FFF2-40B4-BE49-F238E27FC236}">
                <a16:creationId xmlns:a16="http://schemas.microsoft.com/office/drawing/2014/main" id="{83B6286E-F2D2-1573-36A1-917A51CD62E8}"/>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grpSp>
        <p:nvGrpSpPr>
          <p:cNvPr id="3" name="Group 2">
            <a:extLst>
              <a:ext uri="{FF2B5EF4-FFF2-40B4-BE49-F238E27FC236}">
                <a16:creationId xmlns:a16="http://schemas.microsoft.com/office/drawing/2014/main" id="{C07929F9-04E4-0035-8EA2-2C002E8D4C1C}"/>
              </a:ext>
            </a:extLst>
          </p:cNvPr>
          <p:cNvGrpSpPr/>
          <p:nvPr/>
        </p:nvGrpSpPr>
        <p:grpSpPr>
          <a:xfrm>
            <a:off x="5524346" y="2715095"/>
            <a:ext cx="2273406" cy="1319595"/>
            <a:chOff x="5329380" y="2741471"/>
            <a:chExt cx="2273406" cy="1319595"/>
          </a:xfrm>
        </p:grpSpPr>
        <p:pic>
          <p:nvPicPr>
            <p:cNvPr id="21" name="Picture 20">
              <a:extLst>
                <a:ext uri="{FF2B5EF4-FFF2-40B4-BE49-F238E27FC236}">
                  <a16:creationId xmlns:a16="http://schemas.microsoft.com/office/drawing/2014/main" id="{9C291CD9-83EE-57E0-3EB4-9FD4D5F89757}"/>
                </a:ext>
              </a:extLst>
            </p:cNvPr>
            <p:cNvPicPr>
              <a:picLocks noChangeAspect="1"/>
            </p:cNvPicPr>
            <p:nvPr/>
          </p:nvPicPr>
          <p:blipFill>
            <a:blip r:embed="rId4"/>
            <a:stretch>
              <a:fillRect/>
            </a:stretch>
          </p:blipFill>
          <p:spPr>
            <a:xfrm>
              <a:off x="5329380" y="2938859"/>
              <a:ext cx="892213" cy="557146"/>
            </a:xfrm>
            <a:prstGeom prst="rect">
              <a:avLst/>
            </a:prstGeom>
          </p:spPr>
        </p:pic>
        <p:pic>
          <p:nvPicPr>
            <p:cNvPr id="24" name="Picture 23">
              <a:extLst>
                <a:ext uri="{FF2B5EF4-FFF2-40B4-BE49-F238E27FC236}">
                  <a16:creationId xmlns:a16="http://schemas.microsoft.com/office/drawing/2014/main" id="{B8A570D3-13B0-F8BD-AD6C-050FE47EE6AC}"/>
                </a:ext>
              </a:extLst>
            </p:cNvPr>
            <p:cNvPicPr>
              <a:picLocks noChangeAspect="1"/>
            </p:cNvPicPr>
            <p:nvPr/>
          </p:nvPicPr>
          <p:blipFill rotWithShape="1">
            <a:blip r:embed="rId5"/>
            <a:srcRect l="51253"/>
            <a:stretch/>
          </p:blipFill>
          <p:spPr>
            <a:xfrm>
              <a:off x="7255529" y="2741471"/>
              <a:ext cx="347257" cy="1315635"/>
            </a:xfrm>
            <a:prstGeom prst="rect">
              <a:avLst/>
            </a:prstGeom>
          </p:spPr>
        </p:pic>
        <p:pic>
          <p:nvPicPr>
            <p:cNvPr id="8" name="Picture 7">
              <a:extLst>
                <a:ext uri="{FF2B5EF4-FFF2-40B4-BE49-F238E27FC236}">
                  <a16:creationId xmlns:a16="http://schemas.microsoft.com/office/drawing/2014/main" id="{D86E4777-C341-F274-6427-CBC4D415BA75}"/>
                </a:ext>
              </a:extLst>
            </p:cNvPr>
            <p:cNvPicPr>
              <a:picLocks noChangeAspect="1"/>
            </p:cNvPicPr>
            <p:nvPr/>
          </p:nvPicPr>
          <p:blipFill>
            <a:blip r:embed="rId6"/>
            <a:srcRect/>
            <a:stretch/>
          </p:blipFill>
          <p:spPr>
            <a:xfrm>
              <a:off x="5802175" y="3475873"/>
              <a:ext cx="944844" cy="585193"/>
            </a:xfrm>
            <a:prstGeom prst="rect">
              <a:avLst/>
            </a:prstGeom>
          </p:spPr>
        </p:pic>
        <p:pic>
          <p:nvPicPr>
            <p:cNvPr id="9" name="Picture 8">
              <a:extLst>
                <a:ext uri="{FF2B5EF4-FFF2-40B4-BE49-F238E27FC236}">
                  <a16:creationId xmlns:a16="http://schemas.microsoft.com/office/drawing/2014/main" id="{940DD78D-27BE-2955-5BC7-0E7F856CACF5}"/>
                </a:ext>
              </a:extLst>
            </p:cNvPr>
            <p:cNvPicPr>
              <a:picLocks noChangeAspect="1"/>
            </p:cNvPicPr>
            <p:nvPr/>
          </p:nvPicPr>
          <p:blipFill>
            <a:blip r:embed="rId7"/>
            <a:srcRect/>
            <a:stretch/>
          </p:blipFill>
          <p:spPr>
            <a:xfrm>
              <a:off x="6317372" y="3086303"/>
              <a:ext cx="885856" cy="542586"/>
            </a:xfrm>
            <a:prstGeom prst="rect">
              <a:avLst/>
            </a:prstGeom>
          </p:spPr>
        </p:pic>
      </p:grpSp>
    </p:spTree>
    <p:extLst>
      <p:ext uri="{BB962C8B-B14F-4D97-AF65-F5344CB8AC3E}">
        <p14:creationId xmlns:p14="http://schemas.microsoft.com/office/powerpoint/2010/main" val="635694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10" presetClass="entr" presetSubtype="0" fill="hold" nodeType="after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500"/>
                            </p:stCondLst>
                            <p:childTnLst>
                              <p:par>
                                <p:cTn id="22" presetID="10" presetClass="entr" presetSubtype="0" fill="hold" nodeType="afterEffect">
                                  <p:stCondLst>
                                    <p:cond delay="50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3500"/>
                            </p:stCondLst>
                            <p:childTnLst>
                              <p:par>
                                <p:cTn id="26" presetID="10" presetClass="entr" presetSubtype="0" fill="hold" grpId="0" nodeType="after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C7B6E-54D6-FA01-868C-E146B27806F5}"/>
              </a:ext>
            </a:extLst>
          </p:cNvPr>
          <p:cNvSpPr>
            <a:spLocks noGrp="1"/>
          </p:cNvSpPr>
          <p:nvPr>
            <p:ph type="title"/>
          </p:nvPr>
        </p:nvSpPr>
        <p:spPr/>
        <p:txBody>
          <a:bodyPr/>
          <a:lstStyle/>
          <a:p>
            <a:r>
              <a:rPr lang="en-US" dirty="0"/>
              <a:t>Cut down to stop</a:t>
            </a:r>
          </a:p>
        </p:txBody>
      </p:sp>
      <p:sp>
        <p:nvSpPr>
          <p:cNvPr id="3" name="Text Placeholder 2">
            <a:extLst>
              <a:ext uri="{FF2B5EF4-FFF2-40B4-BE49-F238E27FC236}">
                <a16:creationId xmlns:a16="http://schemas.microsoft.com/office/drawing/2014/main" id="{DD9A42DA-661A-E156-D471-C070A9C7CDFB}"/>
              </a:ext>
            </a:extLst>
          </p:cNvPr>
          <p:cNvSpPr>
            <a:spLocks noGrp="1"/>
          </p:cNvSpPr>
          <p:nvPr>
            <p:ph type="body" idx="12"/>
          </p:nvPr>
        </p:nvSpPr>
        <p:spPr/>
        <p:txBody>
          <a:bodyPr/>
          <a:lstStyle/>
          <a:p>
            <a:pPr marL="0" indent="0">
              <a:spcBef>
                <a:spcPts val="1400"/>
              </a:spcBef>
              <a:spcAft>
                <a:spcPts val="1400"/>
              </a:spcAft>
              <a:buNone/>
            </a:pPr>
            <a:r>
              <a:rPr lang="en-US" i="1" dirty="0"/>
              <a:t>"I realise that stopping smoking completely in one go can seem like </a:t>
            </a:r>
            <a:br>
              <a:rPr lang="en-US" i="1" dirty="0"/>
            </a:br>
            <a:r>
              <a:rPr lang="en-US" i="1" dirty="0"/>
              <a:t>a big ask. I wonder whether you would consider trying to reduce </a:t>
            </a:r>
            <a:br>
              <a:rPr lang="en-US" i="1" dirty="0"/>
            </a:br>
            <a:r>
              <a:rPr lang="en-US" i="1" dirty="0"/>
              <a:t>the number of cigarettes you smoke each day? You can use NRT or </a:t>
            </a:r>
            <a:br>
              <a:rPr lang="en-US" i="1" dirty="0"/>
            </a:br>
            <a:r>
              <a:rPr lang="en-US" i="1" dirty="0"/>
              <a:t>a vape to help you, and we can work on a plan for you to cut down gradually over the next ...... weeks before you quit completely.”</a:t>
            </a:r>
          </a:p>
          <a:p>
            <a:pPr marL="0" indent="0">
              <a:spcBef>
                <a:spcPts val="1400"/>
              </a:spcBef>
              <a:spcAft>
                <a:spcPts val="1400"/>
              </a:spcAft>
              <a:buNone/>
            </a:pPr>
            <a:r>
              <a:rPr lang="en-US" i="1" dirty="0"/>
              <a:t>“I understand that you’re not ready to stop smoking right now. </a:t>
            </a:r>
            <a:br>
              <a:rPr lang="en-US" i="1" dirty="0"/>
            </a:br>
            <a:r>
              <a:rPr lang="en-US" i="1" dirty="0"/>
              <a:t>Would you consider trying to reduce the number of cigarettes you smoke each day to reduce the harm that smoking is causing you?”</a:t>
            </a:r>
          </a:p>
        </p:txBody>
      </p:sp>
      <p:sp>
        <p:nvSpPr>
          <p:cNvPr id="6" name="Footer Placeholder 3">
            <a:extLst>
              <a:ext uri="{FF2B5EF4-FFF2-40B4-BE49-F238E27FC236}">
                <a16:creationId xmlns:a16="http://schemas.microsoft.com/office/drawing/2014/main" id="{F0369D99-3847-A089-C663-3B799D848DD2}"/>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spTree>
    <p:extLst>
      <p:ext uri="{BB962C8B-B14F-4D97-AF65-F5344CB8AC3E}">
        <p14:creationId xmlns:p14="http://schemas.microsoft.com/office/powerpoint/2010/main" val="16631952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E0ECE-04D3-24C0-3549-BCEC73E3E241}"/>
              </a:ext>
            </a:extLst>
          </p:cNvPr>
          <p:cNvSpPr>
            <a:spLocks noGrp="1"/>
          </p:cNvSpPr>
          <p:nvPr>
            <p:ph type="title"/>
          </p:nvPr>
        </p:nvSpPr>
        <p:spPr/>
        <p:txBody>
          <a:bodyPr/>
          <a:lstStyle/>
          <a:p>
            <a:r>
              <a:rPr lang="en-US" dirty="0"/>
              <a:t>Cut Down To Stop</a:t>
            </a:r>
          </a:p>
        </p:txBody>
      </p:sp>
      <p:sp>
        <p:nvSpPr>
          <p:cNvPr id="3" name="Text Placeholder 2">
            <a:extLst>
              <a:ext uri="{FF2B5EF4-FFF2-40B4-BE49-F238E27FC236}">
                <a16:creationId xmlns:a16="http://schemas.microsoft.com/office/drawing/2014/main" id="{822A6443-9A36-F111-7339-BF1536AF603A}"/>
              </a:ext>
            </a:extLst>
          </p:cNvPr>
          <p:cNvSpPr>
            <a:spLocks noGrp="1"/>
          </p:cNvSpPr>
          <p:nvPr>
            <p:ph type="body" idx="12"/>
          </p:nvPr>
        </p:nvSpPr>
        <p:spPr>
          <a:xfrm>
            <a:off x="571500" y="1752600"/>
            <a:ext cx="7966604" cy="1992923"/>
          </a:xfrm>
        </p:spPr>
        <p:txBody>
          <a:bodyPr/>
          <a:lstStyle/>
          <a:p>
            <a:pPr marL="0" indent="0">
              <a:spcBef>
                <a:spcPts val="300"/>
              </a:spcBef>
              <a:spcAft>
                <a:spcPts val="300"/>
              </a:spcAft>
              <a:buNone/>
            </a:pPr>
            <a:r>
              <a:rPr lang="en-US" sz="2000" b="1" dirty="0">
                <a:solidFill>
                  <a:schemeClr val="accent6">
                    <a:lumMod val="50000"/>
                  </a:schemeClr>
                </a:solidFill>
              </a:rPr>
              <a:t>The Cut Down To Stop treatment will include three phases:</a:t>
            </a:r>
          </a:p>
          <a:p>
            <a:pPr>
              <a:spcBef>
                <a:spcPts val="300"/>
              </a:spcBef>
              <a:spcAft>
                <a:spcPts val="300"/>
              </a:spcAft>
            </a:pPr>
            <a:r>
              <a:rPr lang="en-US" b="1" dirty="0">
                <a:solidFill>
                  <a:schemeClr val="accent1"/>
                </a:solidFill>
              </a:rPr>
              <a:t>Phase One</a:t>
            </a:r>
            <a:r>
              <a:rPr lang="en-US" dirty="0">
                <a:solidFill>
                  <a:schemeClr val="accent1"/>
                </a:solidFill>
              </a:rPr>
              <a:t> </a:t>
            </a:r>
            <a:r>
              <a:rPr lang="en-US" dirty="0"/>
              <a:t>		Preparation 		 	</a:t>
            </a:r>
          </a:p>
          <a:p>
            <a:pPr>
              <a:spcBef>
                <a:spcPts val="300"/>
              </a:spcBef>
              <a:spcAft>
                <a:spcPts val="300"/>
              </a:spcAft>
            </a:pPr>
            <a:r>
              <a:rPr lang="en-US" b="1" dirty="0">
                <a:solidFill>
                  <a:schemeClr val="accent1"/>
                </a:solidFill>
              </a:rPr>
              <a:t>Phase Two </a:t>
            </a:r>
            <a:r>
              <a:rPr lang="en-US" dirty="0">
                <a:solidFill>
                  <a:schemeClr val="accent1"/>
                </a:solidFill>
              </a:rPr>
              <a:t> </a:t>
            </a:r>
            <a:r>
              <a:rPr lang="en-US" dirty="0"/>
              <a:t>		Cutting down with NRT / vape	(1 to </a:t>
            </a:r>
            <a:r>
              <a:rPr lang="en-US"/>
              <a:t>6 months)</a:t>
            </a:r>
            <a:endParaRPr lang="en-US" dirty="0"/>
          </a:p>
          <a:p>
            <a:pPr>
              <a:spcBef>
                <a:spcPts val="300"/>
              </a:spcBef>
              <a:spcAft>
                <a:spcPts val="300"/>
              </a:spcAft>
            </a:pPr>
            <a:r>
              <a:rPr lang="en-US" b="1" dirty="0">
                <a:solidFill>
                  <a:schemeClr val="accent1"/>
                </a:solidFill>
              </a:rPr>
              <a:t>Phase Three </a:t>
            </a:r>
            <a:r>
              <a:rPr lang="en-US" dirty="0">
                <a:solidFill>
                  <a:schemeClr val="accent1"/>
                </a:solidFill>
              </a:rPr>
              <a:t> </a:t>
            </a:r>
            <a:r>
              <a:rPr lang="en-US" dirty="0"/>
              <a:t>		Stopping with NRT / vape		</a:t>
            </a:r>
          </a:p>
          <a:p>
            <a:pPr>
              <a:spcBef>
                <a:spcPts val="300"/>
              </a:spcBef>
              <a:spcAft>
                <a:spcPts val="300"/>
              </a:spcAft>
            </a:pPr>
            <a:endParaRPr lang="en-US" dirty="0"/>
          </a:p>
          <a:p>
            <a:pPr>
              <a:spcBef>
                <a:spcPts val="300"/>
              </a:spcBef>
              <a:spcAft>
                <a:spcPts val="300"/>
              </a:spcAft>
            </a:pPr>
            <a:endParaRPr lang="en-US" dirty="0"/>
          </a:p>
        </p:txBody>
      </p:sp>
      <p:sp>
        <p:nvSpPr>
          <p:cNvPr id="6" name="arrow 1">
            <a:extLst>
              <a:ext uri="{FF2B5EF4-FFF2-40B4-BE49-F238E27FC236}">
                <a16:creationId xmlns:a16="http://schemas.microsoft.com/office/drawing/2014/main" id="{CE9502D9-82A3-B871-F70D-110F23A07FD2}"/>
              </a:ext>
            </a:extLst>
          </p:cNvPr>
          <p:cNvSpPr/>
          <p:nvPr/>
        </p:nvSpPr>
        <p:spPr>
          <a:xfrm>
            <a:off x="2331058"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10" name="Rounded Rectangle 9">
            <a:extLst>
              <a:ext uri="{FF2B5EF4-FFF2-40B4-BE49-F238E27FC236}">
                <a16:creationId xmlns:a16="http://schemas.microsoft.com/office/drawing/2014/main" id="{9290259C-68A4-622F-6226-DF96EFA0DE66}"/>
              </a:ext>
            </a:extLst>
          </p:cNvPr>
          <p:cNvSpPr/>
          <p:nvPr/>
        </p:nvSpPr>
        <p:spPr bwMode="auto">
          <a:xfrm>
            <a:off x="684213" y="3817040"/>
            <a:ext cx="1521069" cy="838245"/>
          </a:xfrm>
          <a:prstGeom prst="roundRect">
            <a:avLst/>
          </a:prstGeom>
          <a:solidFill>
            <a:schemeClr val="accent1"/>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Preparing to </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cut down</a:t>
            </a:r>
          </a:p>
        </p:txBody>
      </p:sp>
      <p:sp>
        <p:nvSpPr>
          <p:cNvPr id="14" name="Rounded Rectangle 13">
            <a:extLst>
              <a:ext uri="{FF2B5EF4-FFF2-40B4-BE49-F238E27FC236}">
                <a16:creationId xmlns:a16="http://schemas.microsoft.com/office/drawing/2014/main" id="{C344FFD0-7822-7ED7-BC3D-C5C9ACE69BD4}"/>
              </a:ext>
            </a:extLst>
          </p:cNvPr>
          <p:cNvSpPr/>
          <p:nvPr/>
        </p:nvSpPr>
        <p:spPr bwMode="auto">
          <a:xfrm>
            <a:off x="2768957" y="3817040"/>
            <a:ext cx="1521069" cy="838245"/>
          </a:xfrm>
          <a:prstGeom prst="roundRect">
            <a:avLst/>
          </a:prstGeom>
          <a:solidFill>
            <a:schemeClr val="accent1"/>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Cutting down </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with oral NRT</a:t>
            </a:r>
          </a:p>
        </p:txBody>
      </p:sp>
      <p:sp>
        <p:nvSpPr>
          <p:cNvPr id="15" name="Rounded Rectangle 14">
            <a:extLst>
              <a:ext uri="{FF2B5EF4-FFF2-40B4-BE49-F238E27FC236}">
                <a16:creationId xmlns:a16="http://schemas.microsoft.com/office/drawing/2014/main" id="{F8F23132-7A0E-220B-1BC1-E413A68CC514}"/>
              </a:ext>
            </a:extLst>
          </p:cNvPr>
          <p:cNvSpPr/>
          <p:nvPr/>
        </p:nvSpPr>
        <p:spPr bwMode="auto">
          <a:xfrm>
            <a:off x="4853701" y="3817040"/>
            <a:ext cx="1521069" cy="838245"/>
          </a:xfrm>
          <a:prstGeom prst="roundRect">
            <a:avLst/>
          </a:prstGeom>
          <a:solidFill>
            <a:schemeClr val="accent1"/>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Stopping</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Patch + oral</a:t>
            </a:r>
          </a:p>
        </p:txBody>
      </p:sp>
      <p:sp>
        <p:nvSpPr>
          <p:cNvPr id="16" name="Rounded Rectangle 15">
            <a:extLst>
              <a:ext uri="{FF2B5EF4-FFF2-40B4-BE49-F238E27FC236}">
                <a16:creationId xmlns:a16="http://schemas.microsoft.com/office/drawing/2014/main" id="{29EA5B54-031F-4432-BCD5-5802706FF7FD}"/>
              </a:ext>
            </a:extLst>
          </p:cNvPr>
          <p:cNvSpPr/>
          <p:nvPr/>
        </p:nvSpPr>
        <p:spPr bwMode="auto">
          <a:xfrm>
            <a:off x="6938445" y="3817040"/>
            <a:ext cx="1521069" cy="838245"/>
          </a:xfrm>
          <a:prstGeom prst="roundRect">
            <a:avLst/>
          </a:prstGeom>
          <a:solidFill>
            <a:schemeClr val="accent1"/>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Staying smokefree</a:t>
            </a:r>
          </a:p>
        </p:txBody>
      </p:sp>
      <p:sp>
        <p:nvSpPr>
          <p:cNvPr id="17" name="arrow 1">
            <a:extLst>
              <a:ext uri="{FF2B5EF4-FFF2-40B4-BE49-F238E27FC236}">
                <a16:creationId xmlns:a16="http://schemas.microsoft.com/office/drawing/2014/main" id="{B2D8D43D-7024-1454-0A69-0CB4ACA7864E}"/>
              </a:ext>
            </a:extLst>
          </p:cNvPr>
          <p:cNvSpPr/>
          <p:nvPr/>
        </p:nvSpPr>
        <p:spPr>
          <a:xfrm>
            <a:off x="4415802"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18" name="arrow 1">
            <a:extLst>
              <a:ext uri="{FF2B5EF4-FFF2-40B4-BE49-F238E27FC236}">
                <a16:creationId xmlns:a16="http://schemas.microsoft.com/office/drawing/2014/main" id="{78893232-43B3-0615-625F-EAB6BF8C4F95}"/>
              </a:ext>
            </a:extLst>
          </p:cNvPr>
          <p:cNvSpPr/>
          <p:nvPr/>
        </p:nvSpPr>
        <p:spPr>
          <a:xfrm>
            <a:off x="6500546"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20" name="Text Placeholder 2">
            <a:extLst>
              <a:ext uri="{FF2B5EF4-FFF2-40B4-BE49-F238E27FC236}">
                <a16:creationId xmlns:a16="http://schemas.microsoft.com/office/drawing/2014/main" id="{3F3E9269-1BFF-3D8B-F090-0FE4F27C2E7D}"/>
              </a:ext>
            </a:extLst>
          </p:cNvPr>
          <p:cNvSpPr txBox="1">
            <a:spLocks/>
          </p:cNvSpPr>
          <p:nvPr/>
        </p:nvSpPr>
        <p:spPr bwMode="auto">
          <a:xfrm>
            <a:off x="571500" y="4974250"/>
            <a:ext cx="7966604" cy="95543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solidFill>
                  <a:schemeClr val="accent6">
                    <a:lumMod val="50000"/>
                  </a:schemeClr>
                </a:solidFill>
                <a:latin typeface="Arial" panose="020B0604020202020204" pitchFamily="34" charset="0"/>
                <a:cs typeface="Arial" panose="020B0604020202020204" pitchFamily="34" charset="0"/>
              </a:rPr>
              <a:t>The length of each phase can be adapted in line </a:t>
            </a:r>
            <a:br>
              <a:rPr lang="en-US" dirty="0">
                <a:solidFill>
                  <a:schemeClr val="accent6">
                    <a:lumMod val="50000"/>
                  </a:schemeClr>
                </a:solidFill>
                <a:latin typeface="Arial" panose="020B0604020202020204" pitchFamily="34" charset="0"/>
                <a:cs typeface="Arial" panose="020B0604020202020204" pitchFamily="34" charset="0"/>
              </a:rPr>
            </a:br>
            <a:r>
              <a:rPr lang="en-US" dirty="0">
                <a:solidFill>
                  <a:schemeClr val="accent6">
                    <a:lumMod val="50000"/>
                  </a:schemeClr>
                </a:solidFill>
                <a:latin typeface="Arial" panose="020B0604020202020204" pitchFamily="34" charset="0"/>
                <a:cs typeface="Arial" panose="020B0604020202020204" pitchFamily="34" charset="0"/>
              </a:rPr>
              <a:t>with participant need and their individual goals. </a:t>
            </a:r>
          </a:p>
        </p:txBody>
      </p:sp>
      <p:sp>
        <p:nvSpPr>
          <p:cNvPr id="19" name="Footer Placeholder 3">
            <a:extLst>
              <a:ext uri="{FF2B5EF4-FFF2-40B4-BE49-F238E27FC236}">
                <a16:creationId xmlns:a16="http://schemas.microsoft.com/office/drawing/2014/main" id="{0A955BB7-E2CE-DD32-9EBC-38373274AAC7}"/>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spTree>
    <p:extLst>
      <p:ext uri="{BB962C8B-B14F-4D97-AF65-F5344CB8AC3E}">
        <p14:creationId xmlns:p14="http://schemas.microsoft.com/office/powerpoint/2010/main" val="685706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1000"/>
                            </p:stCondLst>
                            <p:childTnLst>
                              <p:par>
                                <p:cTn id="30" presetID="10" presetClass="entr" presetSubtype="0" fill="hold" grpId="0" nodeType="after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2500"/>
                            </p:stCondLst>
                            <p:childTnLst>
                              <p:par>
                                <p:cTn id="38" presetID="10" presetClass="entr" presetSubtype="0" fill="hold" grpId="0" nodeType="afterEffect">
                                  <p:stCondLst>
                                    <p:cond delay="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000"/>
                            </p:stCondLst>
                            <p:childTnLst>
                              <p:par>
                                <p:cTn id="46" presetID="10" presetClass="entr" presetSubtype="0" fill="hold" grpId="0" nodeType="afterEffect">
                                  <p:stCondLst>
                                    <p:cond delay="5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5000"/>
                            </p:stCondLst>
                            <p:childTnLst>
                              <p:par>
                                <p:cTn id="50" presetID="10" presetClass="entr" presetSubtype="0" fill="hold" grpId="0" nodeType="afterEffect">
                                  <p:stCondLst>
                                    <p:cond delay="50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animBg="1"/>
      <p:bldP spid="16" grpId="0" animBg="1"/>
      <p:bldP spid="17" grpId="0" animBg="1"/>
      <p:bldP spid="18"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3010E-0A1A-360E-719D-7A027650B82B}"/>
              </a:ext>
            </a:extLst>
          </p:cNvPr>
          <p:cNvSpPr>
            <a:spLocks noGrp="1"/>
          </p:cNvSpPr>
          <p:nvPr>
            <p:ph type="title"/>
          </p:nvPr>
        </p:nvSpPr>
        <p:spPr/>
        <p:txBody>
          <a:bodyPr/>
          <a:lstStyle/>
          <a:p>
            <a:r>
              <a:rPr lang="en-US" dirty="0"/>
              <a:t>Strategies for cutting out cigarettes </a:t>
            </a:r>
          </a:p>
        </p:txBody>
      </p:sp>
      <p:sp>
        <p:nvSpPr>
          <p:cNvPr id="3" name="Text Placeholder 2">
            <a:extLst>
              <a:ext uri="{FF2B5EF4-FFF2-40B4-BE49-F238E27FC236}">
                <a16:creationId xmlns:a16="http://schemas.microsoft.com/office/drawing/2014/main" id="{325BFF97-BBCD-0321-5D7D-6E103037144C}"/>
              </a:ext>
            </a:extLst>
          </p:cNvPr>
          <p:cNvSpPr>
            <a:spLocks noGrp="1"/>
          </p:cNvSpPr>
          <p:nvPr>
            <p:ph type="body" idx="12"/>
          </p:nvPr>
        </p:nvSpPr>
        <p:spPr>
          <a:xfrm>
            <a:off x="571500" y="1752600"/>
            <a:ext cx="7966604" cy="1066800"/>
          </a:xfrm>
        </p:spPr>
        <p:txBody>
          <a:bodyPr/>
          <a:lstStyle/>
          <a:p>
            <a:r>
              <a:rPr lang="en-US" dirty="0"/>
              <a:t>Delay the first cigarette of the day</a:t>
            </a:r>
          </a:p>
          <a:p>
            <a:r>
              <a:rPr lang="en-US" dirty="0"/>
              <a:t>Choose periods during the day when they will not smoke</a:t>
            </a:r>
          </a:p>
        </p:txBody>
      </p:sp>
      <p:grpSp>
        <p:nvGrpSpPr>
          <p:cNvPr id="28" name="Group 27">
            <a:extLst>
              <a:ext uri="{FF2B5EF4-FFF2-40B4-BE49-F238E27FC236}">
                <a16:creationId xmlns:a16="http://schemas.microsoft.com/office/drawing/2014/main" id="{C8223B7E-BBBF-602F-9D9F-32224957C0D4}"/>
              </a:ext>
            </a:extLst>
          </p:cNvPr>
          <p:cNvGrpSpPr/>
          <p:nvPr/>
        </p:nvGrpSpPr>
        <p:grpSpPr>
          <a:xfrm>
            <a:off x="684213" y="2965698"/>
            <a:ext cx="1851243" cy="2775680"/>
            <a:chOff x="684213" y="2965698"/>
            <a:chExt cx="1851243" cy="2775680"/>
          </a:xfrm>
        </p:grpSpPr>
        <p:sp>
          <p:nvSpPr>
            <p:cNvPr id="5" name="behaviour text">
              <a:extLst>
                <a:ext uri="{FF2B5EF4-FFF2-40B4-BE49-F238E27FC236}">
                  <a16:creationId xmlns:a16="http://schemas.microsoft.com/office/drawing/2014/main" id="{7199F385-CBC3-2823-011C-DF21980346B7}"/>
                </a:ext>
              </a:extLst>
            </p:cNvPr>
            <p:cNvSpPr txBox="1"/>
            <p:nvPr/>
          </p:nvSpPr>
          <p:spPr>
            <a:xfrm>
              <a:off x="684213" y="399609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Start to eliminate one cigarette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each day</a:t>
              </a:r>
              <a:r>
                <a:rPr lang="en-US" sz="1400" dirty="0">
                  <a:latin typeface="Arial" panose="020B0604020202020204" pitchFamily="34" charset="0"/>
                  <a:cs typeface="Arial" panose="020B0604020202020204" pitchFamily="34" charset="0"/>
                </a:rPr>
                <a:t> in the order of what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would be easiest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to give up</a:t>
              </a:r>
            </a:p>
          </p:txBody>
        </p:sp>
        <p:pic>
          <p:nvPicPr>
            <p:cNvPr id="15" name="Picture 14">
              <a:extLst>
                <a:ext uri="{FF2B5EF4-FFF2-40B4-BE49-F238E27FC236}">
                  <a16:creationId xmlns:a16="http://schemas.microsoft.com/office/drawing/2014/main" id="{9908E74D-45A8-E427-4140-5ABB6B4968AC}"/>
                </a:ext>
              </a:extLst>
            </p:cNvPr>
            <p:cNvPicPr>
              <a:picLocks noChangeAspect="1"/>
            </p:cNvPicPr>
            <p:nvPr/>
          </p:nvPicPr>
          <p:blipFill>
            <a:blip r:embed="rId3">
              <a:duotone>
                <a:schemeClr val="accent1">
                  <a:shade val="45000"/>
                  <a:satMod val="135000"/>
                </a:schemeClr>
                <a:prstClr val="white"/>
              </a:duotone>
            </a:blip>
            <a:stretch>
              <a:fillRect/>
            </a:stretch>
          </p:blipFill>
          <p:spPr>
            <a:xfrm>
              <a:off x="1149278" y="3088545"/>
              <a:ext cx="921112" cy="914888"/>
            </a:xfrm>
            <a:prstGeom prst="rect">
              <a:avLst/>
            </a:prstGeom>
          </p:spPr>
        </p:pic>
        <p:sp>
          <p:nvSpPr>
            <p:cNvPr id="19" name="Rectangle 18">
              <a:extLst>
                <a:ext uri="{FF2B5EF4-FFF2-40B4-BE49-F238E27FC236}">
                  <a16:creationId xmlns:a16="http://schemas.microsoft.com/office/drawing/2014/main" id="{7005DE84-69F0-4EAD-59F4-7A978A22119E}"/>
                </a:ext>
              </a:extLst>
            </p:cNvPr>
            <p:cNvSpPr/>
            <p:nvPr/>
          </p:nvSpPr>
          <p:spPr bwMode="auto">
            <a:xfrm>
              <a:off x="687325"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7" name="Group 26">
            <a:extLst>
              <a:ext uri="{FF2B5EF4-FFF2-40B4-BE49-F238E27FC236}">
                <a16:creationId xmlns:a16="http://schemas.microsoft.com/office/drawing/2014/main" id="{99B714A7-04EE-22D2-7811-9D350AD35B19}"/>
              </a:ext>
            </a:extLst>
          </p:cNvPr>
          <p:cNvGrpSpPr/>
          <p:nvPr/>
        </p:nvGrpSpPr>
        <p:grpSpPr>
          <a:xfrm>
            <a:off x="2658899" y="2965698"/>
            <a:ext cx="1851243" cy="2775680"/>
            <a:chOff x="2632567" y="2965698"/>
            <a:chExt cx="1851243" cy="2775680"/>
          </a:xfrm>
        </p:grpSpPr>
        <p:sp>
          <p:nvSpPr>
            <p:cNvPr id="10" name="behaviour text">
              <a:extLst>
                <a:ext uri="{FF2B5EF4-FFF2-40B4-BE49-F238E27FC236}">
                  <a16:creationId xmlns:a16="http://schemas.microsoft.com/office/drawing/2014/main" id="{C3DF4E2A-C347-A4D0-C04D-599B79832BEE}"/>
                </a:ext>
              </a:extLst>
            </p:cNvPr>
            <p:cNvSpPr txBox="1"/>
            <p:nvPr/>
          </p:nvSpPr>
          <p:spPr>
            <a:xfrm>
              <a:off x="2632567" y="3996094"/>
              <a:ext cx="1851243" cy="1531579"/>
            </a:xfrm>
            <a:prstGeom prst="rect">
              <a:avLst/>
            </a:prstGeom>
            <a:noFill/>
          </p:spPr>
          <p:txBody>
            <a:bodyPr wrap="square" rtlCol="0">
              <a:noAutofit/>
            </a:bodyPr>
            <a:lstStyle/>
            <a:p>
              <a:pPr algn="ctr">
                <a:lnSpc>
                  <a:spcPts val="1900"/>
                </a:lnSpc>
              </a:pPr>
              <a:r>
                <a:rPr lang="en-US" sz="1400" dirty="0">
                  <a:latin typeface="Arial" panose="020B0604020202020204" pitchFamily="34" charset="0"/>
                  <a:cs typeface="Arial" panose="020B0604020202020204" pitchFamily="34" charset="0"/>
                </a:rPr>
                <a:t>Increase the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amount of </a:t>
              </a:r>
              <a:r>
                <a:rPr lang="en-US" sz="1400" b="1" dirty="0">
                  <a:latin typeface="Arial" panose="020B0604020202020204" pitchFamily="34" charset="0"/>
                  <a:cs typeface="Arial" panose="020B0604020202020204" pitchFamily="34" charset="0"/>
                </a:rPr>
                <a:t>time between each cigarette</a:t>
              </a:r>
            </a:p>
          </p:txBody>
        </p:sp>
        <p:pic>
          <p:nvPicPr>
            <p:cNvPr id="16" name="Picture 15">
              <a:extLst>
                <a:ext uri="{FF2B5EF4-FFF2-40B4-BE49-F238E27FC236}">
                  <a16:creationId xmlns:a16="http://schemas.microsoft.com/office/drawing/2014/main" id="{60C31993-A9A7-000C-7563-40E960C318F5}"/>
                </a:ext>
              </a:extLst>
            </p:cNvPr>
            <p:cNvPicPr>
              <a:picLocks noChangeAspect="1"/>
            </p:cNvPicPr>
            <p:nvPr/>
          </p:nvPicPr>
          <p:blipFill>
            <a:blip r:embed="rId4">
              <a:duotone>
                <a:schemeClr val="accent1">
                  <a:shade val="45000"/>
                  <a:satMod val="135000"/>
                </a:schemeClr>
                <a:prstClr val="white"/>
              </a:duotone>
            </a:blip>
            <a:srcRect/>
            <a:stretch/>
          </p:blipFill>
          <p:spPr>
            <a:xfrm>
              <a:off x="3097633" y="3088545"/>
              <a:ext cx="921111" cy="914888"/>
            </a:xfrm>
            <a:prstGeom prst="rect">
              <a:avLst/>
            </a:prstGeom>
          </p:spPr>
        </p:pic>
        <p:sp>
          <p:nvSpPr>
            <p:cNvPr id="23" name="Rectangle 22">
              <a:extLst>
                <a:ext uri="{FF2B5EF4-FFF2-40B4-BE49-F238E27FC236}">
                  <a16:creationId xmlns:a16="http://schemas.microsoft.com/office/drawing/2014/main" id="{751F2F3D-DEC9-8D04-5175-591E4F4C310F}"/>
                </a:ext>
              </a:extLst>
            </p:cNvPr>
            <p:cNvSpPr/>
            <p:nvPr/>
          </p:nvSpPr>
          <p:spPr bwMode="auto">
            <a:xfrm>
              <a:off x="2635679"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6" name="Group 25">
            <a:extLst>
              <a:ext uri="{FF2B5EF4-FFF2-40B4-BE49-F238E27FC236}">
                <a16:creationId xmlns:a16="http://schemas.microsoft.com/office/drawing/2014/main" id="{D5C8AA1B-C46D-7CDF-1ADB-0B79C461BED4}"/>
              </a:ext>
            </a:extLst>
          </p:cNvPr>
          <p:cNvGrpSpPr/>
          <p:nvPr/>
        </p:nvGrpSpPr>
        <p:grpSpPr>
          <a:xfrm>
            <a:off x="4633585" y="2965698"/>
            <a:ext cx="1851243" cy="2775680"/>
            <a:chOff x="4630854" y="2965698"/>
            <a:chExt cx="1851243" cy="2775680"/>
          </a:xfrm>
        </p:grpSpPr>
        <p:sp>
          <p:nvSpPr>
            <p:cNvPr id="11" name="behaviour text">
              <a:extLst>
                <a:ext uri="{FF2B5EF4-FFF2-40B4-BE49-F238E27FC236}">
                  <a16:creationId xmlns:a16="http://schemas.microsoft.com/office/drawing/2014/main" id="{45D47A38-9DD5-31F7-319C-CCF3AE7B8C3F}"/>
                </a:ext>
              </a:extLst>
            </p:cNvPr>
            <p:cNvSpPr txBox="1"/>
            <p:nvPr/>
          </p:nvSpPr>
          <p:spPr>
            <a:xfrm>
              <a:off x="4630854" y="399609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Try ‘practice’ quits</a:t>
              </a:r>
              <a:r>
                <a:rPr lang="en-US" sz="1400" dirty="0">
                  <a:latin typeface="Arial" panose="020B0604020202020204" pitchFamily="34" charset="0"/>
                  <a:cs typeface="Arial" panose="020B0604020202020204" pitchFamily="34" charset="0"/>
                </a:rPr>
                <a:t> by picking certain days and going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half or all day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without smoking</a:t>
              </a:r>
            </a:p>
          </p:txBody>
        </p:sp>
        <p:pic>
          <p:nvPicPr>
            <p:cNvPr id="17" name="Picture 16">
              <a:extLst>
                <a:ext uri="{FF2B5EF4-FFF2-40B4-BE49-F238E27FC236}">
                  <a16:creationId xmlns:a16="http://schemas.microsoft.com/office/drawing/2014/main" id="{EDD108CA-9C64-8CA6-46A8-01EAEC42595B}"/>
                </a:ext>
              </a:extLst>
            </p:cNvPr>
            <p:cNvPicPr>
              <a:picLocks noChangeAspect="1"/>
            </p:cNvPicPr>
            <p:nvPr/>
          </p:nvPicPr>
          <p:blipFill>
            <a:blip r:embed="rId5">
              <a:duotone>
                <a:schemeClr val="accent1">
                  <a:shade val="45000"/>
                  <a:satMod val="135000"/>
                </a:schemeClr>
                <a:prstClr val="white"/>
              </a:duotone>
            </a:blip>
            <a:srcRect/>
            <a:stretch/>
          </p:blipFill>
          <p:spPr>
            <a:xfrm>
              <a:off x="5095920" y="3088545"/>
              <a:ext cx="921111" cy="914888"/>
            </a:xfrm>
            <a:prstGeom prst="rect">
              <a:avLst/>
            </a:prstGeom>
          </p:spPr>
        </p:pic>
        <p:sp>
          <p:nvSpPr>
            <p:cNvPr id="24" name="Rectangle 23">
              <a:extLst>
                <a:ext uri="{FF2B5EF4-FFF2-40B4-BE49-F238E27FC236}">
                  <a16:creationId xmlns:a16="http://schemas.microsoft.com/office/drawing/2014/main" id="{0779E276-6E77-D20A-B998-4A3B4905357D}"/>
                </a:ext>
              </a:extLst>
            </p:cNvPr>
            <p:cNvSpPr/>
            <p:nvPr/>
          </p:nvSpPr>
          <p:spPr bwMode="auto">
            <a:xfrm>
              <a:off x="4633966"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9" name="Group 28">
            <a:extLst>
              <a:ext uri="{FF2B5EF4-FFF2-40B4-BE49-F238E27FC236}">
                <a16:creationId xmlns:a16="http://schemas.microsoft.com/office/drawing/2014/main" id="{DDFBEBEC-73A3-CD26-4F9A-28D304620DEC}"/>
              </a:ext>
            </a:extLst>
          </p:cNvPr>
          <p:cNvGrpSpPr/>
          <p:nvPr/>
        </p:nvGrpSpPr>
        <p:grpSpPr>
          <a:xfrm>
            <a:off x="6608271" y="2965698"/>
            <a:ext cx="1851243" cy="2775680"/>
            <a:chOff x="6608271" y="2965698"/>
            <a:chExt cx="1851243" cy="2775680"/>
          </a:xfrm>
        </p:grpSpPr>
        <p:sp>
          <p:nvSpPr>
            <p:cNvPr id="12" name="behaviour text">
              <a:extLst>
                <a:ext uri="{FF2B5EF4-FFF2-40B4-BE49-F238E27FC236}">
                  <a16:creationId xmlns:a16="http://schemas.microsoft.com/office/drawing/2014/main" id="{B1081CC9-3FF9-B4C7-168E-9B194D88F6EF}"/>
                </a:ext>
              </a:extLst>
            </p:cNvPr>
            <p:cNvSpPr txBox="1"/>
            <p:nvPr/>
          </p:nvSpPr>
          <p:spPr>
            <a:xfrm>
              <a:off x="6608271" y="396361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Ban smoking in certain places</a:t>
              </a:r>
              <a:r>
                <a:rPr lang="en-US" sz="1400" dirty="0">
                  <a:latin typeface="Arial" panose="020B0604020202020204" pitchFamily="34" charset="0"/>
                  <a:cs typeface="Arial" panose="020B0604020202020204" pitchFamily="34" charset="0"/>
                </a:rPr>
                <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(e.g. your house, your car)</a:t>
              </a:r>
            </a:p>
          </p:txBody>
        </p:sp>
        <p:pic>
          <p:nvPicPr>
            <p:cNvPr id="18" name="Picture 17">
              <a:extLst>
                <a:ext uri="{FF2B5EF4-FFF2-40B4-BE49-F238E27FC236}">
                  <a16:creationId xmlns:a16="http://schemas.microsoft.com/office/drawing/2014/main" id="{15A4FC72-FCD0-1667-4A83-D798298E7525}"/>
                </a:ext>
              </a:extLst>
            </p:cNvPr>
            <p:cNvPicPr>
              <a:picLocks noChangeAspect="1"/>
            </p:cNvPicPr>
            <p:nvPr/>
          </p:nvPicPr>
          <p:blipFill>
            <a:blip r:embed="rId6">
              <a:duotone>
                <a:schemeClr val="accent1">
                  <a:shade val="45000"/>
                  <a:satMod val="135000"/>
                </a:schemeClr>
                <a:prstClr val="white"/>
              </a:duotone>
            </a:blip>
            <a:srcRect/>
            <a:stretch/>
          </p:blipFill>
          <p:spPr>
            <a:xfrm>
              <a:off x="7073337" y="3056065"/>
              <a:ext cx="921111" cy="914888"/>
            </a:xfrm>
            <a:prstGeom prst="rect">
              <a:avLst/>
            </a:prstGeom>
          </p:spPr>
        </p:pic>
        <p:sp>
          <p:nvSpPr>
            <p:cNvPr id="25" name="Rectangle 24">
              <a:extLst>
                <a:ext uri="{FF2B5EF4-FFF2-40B4-BE49-F238E27FC236}">
                  <a16:creationId xmlns:a16="http://schemas.microsoft.com/office/drawing/2014/main" id="{5ABC79E4-EE09-405E-7AD3-F5F1D615B1E8}"/>
                </a:ext>
              </a:extLst>
            </p:cNvPr>
            <p:cNvSpPr/>
            <p:nvPr/>
          </p:nvSpPr>
          <p:spPr bwMode="auto">
            <a:xfrm>
              <a:off x="6611383"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21" name="Footer Placeholder 3">
            <a:extLst>
              <a:ext uri="{FF2B5EF4-FFF2-40B4-BE49-F238E27FC236}">
                <a16:creationId xmlns:a16="http://schemas.microsoft.com/office/drawing/2014/main" id="{613128A2-EAF0-9247-901B-7188FF8A8B61}"/>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spTree>
    <p:extLst>
      <p:ext uri="{BB962C8B-B14F-4D97-AF65-F5344CB8AC3E}">
        <p14:creationId xmlns:p14="http://schemas.microsoft.com/office/powerpoint/2010/main" val="330670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0D920-6B64-6A85-968B-52DF349451EB}"/>
              </a:ext>
            </a:extLst>
          </p:cNvPr>
          <p:cNvSpPr>
            <a:spLocks noGrp="1"/>
          </p:cNvSpPr>
          <p:nvPr>
            <p:ph type="title"/>
          </p:nvPr>
        </p:nvSpPr>
        <p:spPr/>
        <p:txBody>
          <a:bodyPr/>
          <a:lstStyle/>
          <a:p>
            <a:r>
              <a:rPr lang="en-US" dirty="0"/>
              <a:t>Patient-centered approach</a:t>
            </a:r>
          </a:p>
        </p:txBody>
      </p:sp>
      <p:sp>
        <p:nvSpPr>
          <p:cNvPr id="3" name="Text Placeholder 2">
            <a:extLst>
              <a:ext uri="{FF2B5EF4-FFF2-40B4-BE49-F238E27FC236}">
                <a16:creationId xmlns:a16="http://schemas.microsoft.com/office/drawing/2014/main" id="{F7373BA1-044D-1ABF-99AB-323159157351}"/>
              </a:ext>
            </a:extLst>
          </p:cNvPr>
          <p:cNvSpPr>
            <a:spLocks noGrp="1"/>
          </p:cNvSpPr>
          <p:nvPr>
            <p:ph type="body" idx="12"/>
          </p:nvPr>
        </p:nvSpPr>
        <p:spPr/>
        <p:txBody>
          <a:bodyPr/>
          <a:lstStyle/>
          <a:p>
            <a:pPr>
              <a:spcBef>
                <a:spcPts val="1400"/>
              </a:spcBef>
              <a:spcAft>
                <a:spcPts val="1400"/>
              </a:spcAft>
            </a:pPr>
            <a:r>
              <a:rPr lang="en-US" dirty="0"/>
              <a:t>Focus on what best serves the patient </a:t>
            </a:r>
          </a:p>
          <a:p>
            <a:pPr>
              <a:spcBef>
                <a:spcPts val="1400"/>
              </a:spcBef>
              <a:spcAft>
                <a:spcPts val="1400"/>
              </a:spcAft>
            </a:pPr>
            <a:r>
              <a:rPr lang="en-US" dirty="0"/>
              <a:t>Engagement is first priority </a:t>
            </a:r>
          </a:p>
          <a:p>
            <a:pPr>
              <a:spcBef>
                <a:spcPts val="1400"/>
              </a:spcBef>
              <a:spcAft>
                <a:spcPts val="1400"/>
              </a:spcAft>
            </a:pPr>
            <a:r>
              <a:rPr lang="en-US" dirty="0"/>
              <a:t>Be clear on the ultimate goal being quitting and </a:t>
            </a:r>
            <a:br>
              <a:rPr lang="en-US" dirty="0"/>
            </a:br>
            <a:r>
              <a:rPr lang="en-US" dirty="0"/>
              <a:t>your confidence that they will be able to get there</a:t>
            </a:r>
          </a:p>
        </p:txBody>
      </p:sp>
      <p:sp>
        <p:nvSpPr>
          <p:cNvPr id="5" name="Footer Placeholder 3">
            <a:extLst>
              <a:ext uri="{FF2B5EF4-FFF2-40B4-BE49-F238E27FC236}">
                <a16:creationId xmlns:a16="http://schemas.microsoft.com/office/drawing/2014/main" id="{14FE8FFB-67FB-9CCE-EF7F-84E6D3F93D87}"/>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spTree>
    <p:extLst>
      <p:ext uri="{BB962C8B-B14F-4D97-AF65-F5344CB8AC3E}">
        <p14:creationId xmlns:p14="http://schemas.microsoft.com/office/powerpoint/2010/main" val="4266599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31FA1C-377B-A545-ABB5-5DCDB735B608}"/>
              </a:ext>
            </a:extLst>
          </p:cNvPr>
          <p:cNvPicPr>
            <a:picLocks noChangeAspect="1"/>
          </p:cNvPicPr>
          <p:nvPr/>
        </p:nvPicPr>
        <p:blipFill>
          <a:blip r:embed="rId3"/>
          <a:srcRect/>
          <a:stretch/>
        </p:blipFill>
        <p:spPr>
          <a:xfrm>
            <a:off x="0" y="0"/>
            <a:ext cx="9144000" cy="6858000"/>
          </a:xfrm>
          <a:prstGeom prst="rect">
            <a:avLst/>
          </a:prstGeom>
        </p:spPr>
      </p:pic>
      <p:sp>
        <p:nvSpPr>
          <p:cNvPr id="2" name="Subtitle 1">
            <a:extLst>
              <a:ext uri="{FF2B5EF4-FFF2-40B4-BE49-F238E27FC236}">
                <a16:creationId xmlns:a16="http://schemas.microsoft.com/office/drawing/2014/main" id="{EDC8187C-7FD6-7547-962B-30FD64E9295B}"/>
              </a:ext>
            </a:extLst>
          </p:cNvPr>
          <p:cNvSpPr>
            <a:spLocks noGrp="1"/>
          </p:cNvSpPr>
          <p:nvPr>
            <p:ph type="subTitle" idx="1"/>
          </p:nvPr>
        </p:nvSpPr>
        <p:spPr>
          <a:xfrm>
            <a:off x="952500" y="1932708"/>
            <a:ext cx="7200900" cy="2874681"/>
          </a:xfrm>
        </p:spPr>
        <p:txBody>
          <a:bodyPr/>
          <a:lstStyle/>
          <a:p>
            <a:r>
              <a:rPr lang="en-US" dirty="0">
                <a:solidFill>
                  <a:schemeClr val="accent1"/>
                </a:solidFill>
                <a:effectLst>
                  <a:outerShdw blurRad="254000" dist="38100" dir="5400000" algn="ctr" rotWithShape="0">
                    <a:srgbClr val="000000">
                      <a:alpha val="0"/>
                    </a:srgbClr>
                  </a:outerShdw>
                </a:effectLst>
              </a:rPr>
              <a:t>Welcome</a:t>
            </a:r>
            <a:br>
              <a:rPr lang="en-US" dirty="0">
                <a:solidFill>
                  <a:schemeClr val="accent1"/>
                </a:solidFill>
                <a:effectLst>
                  <a:outerShdw blurRad="254000" dist="38100" dir="5400000" algn="ctr" rotWithShape="0">
                    <a:srgbClr val="000000">
                      <a:alpha val="0"/>
                    </a:srgbClr>
                  </a:outerShdw>
                </a:effectLst>
              </a:rPr>
            </a:br>
            <a:r>
              <a:rPr lang="en-US" dirty="0">
                <a:solidFill>
                  <a:schemeClr val="accent1"/>
                </a:solidFill>
                <a:effectLst>
                  <a:outerShdw blurRad="254000" dist="38100" dir="5400000" algn="ctr" rotWithShape="0">
                    <a:srgbClr val="000000">
                      <a:alpha val="0"/>
                    </a:srgbClr>
                  </a:outerShdw>
                </a:effectLst>
              </a:rPr>
              <a:t>back!</a:t>
            </a:r>
          </a:p>
        </p:txBody>
      </p:sp>
    </p:spTree>
    <p:extLst>
      <p:ext uri="{BB962C8B-B14F-4D97-AF65-F5344CB8AC3E}">
        <p14:creationId xmlns:p14="http://schemas.microsoft.com/office/powerpoint/2010/main" val="1930570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AE6137-D304-37D8-E6F1-89801E1CEACD}"/>
              </a:ext>
            </a:extLst>
          </p:cNvPr>
          <p:cNvPicPr>
            <a:picLocks noChangeAspect="1"/>
          </p:cNvPicPr>
          <p:nvPr/>
        </p:nvPicPr>
        <p:blipFill>
          <a:blip r:embed="rId3"/>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B958E9A-81C6-BE4E-2B2B-65F8AB5B6CC1}"/>
              </a:ext>
            </a:extLst>
          </p:cNvPr>
          <p:cNvSpPr>
            <a:spLocks noGrp="1"/>
          </p:cNvSpPr>
          <p:nvPr>
            <p:ph type="subTitle" idx="1"/>
          </p:nvPr>
        </p:nvSpPr>
        <p:spPr>
          <a:xfrm>
            <a:off x="0" y="0"/>
            <a:ext cx="9144000" cy="2584939"/>
          </a:xfrm>
        </p:spPr>
        <p:txBody>
          <a:bodyPr anchor="ctr"/>
          <a:lstStyle/>
          <a:p>
            <a:pPr algn="ctr">
              <a:spcBef>
                <a:spcPts val="0"/>
              </a:spcBef>
              <a:spcAft>
                <a:spcPts val="0"/>
              </a:spcAft>
            </a:pPr>
            <a:br>
              <a:rPr lang="en-US" sz="3200" dirty="0">
                <a:effectLst>
                  <a:outerShdw blurRad="254000" dist="762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Initial assessment</a:t>
            </a:r>
            <a:br>
              <a:rPr lang="en-US" sz="3200" dirty="0">
                <a:effectLst>
                  <a:outerShdw blurRad="254000" dist="38100" dir="5400000" algn="ctr" rotWithShape="0">
                    <a:srgbClr val="000000">
                      <a:alpha val="15000"/>
                    </a:srgbClr>
                  </a:outerShdw>
                </a:effectLst>
              </a:rPr>
            </a:br>
            <a:r>
              <a:rPr lang="en-US" sz="3000" b="0" dirty="0">
                <a:effectLst>
                  <a:outerShdw blurRad="254000" dist="38100" dir="5400000" algn="ctr" rotWithShape="0">
                    <a:srgbClr val="000000">
                      <a:alpha val="15000"/>
                    </a:srgbClr>
                  </a:outerShdw>
                </a:effectLst>
              </a:rPr>
              <a:t>‘Cut Down To Stop’</a:t>
            </a:r>
            <a:br>
              <a:rPr lang="en-US" sz="3200" dirty="0">
                <a:effectLst>
                  <a:outerShdw blurRad="254000" dist="38100" dir="5400000" algn="ctr" rotWithShape="0">
                    <a:srgbClr val="000000">
                      <a:alpha val="15000"/>
                    </a:srgbClr>
                  </a:outerShdw>
                </a:effectLst>
              </a:rPr>
            </a:br>
            <a:r>
              <a:rPr lang="en-US" sz="1800" b="0" dirty="0">
                <a:solidFill>
                  <a:srgbClr val="F79645"/>
                </a:solidFill>
                <a:effectLst>
                  <a:outerShdw blurRad="254000" dist="38100" dir="5400000" algn="ctr" rotWithShape="0">
                    <a:srgbClr val="000000">
                      <a:alpha val="15000"/>
                    </a:srgbClr>
                  </a:outerShdw>
                </a:effectLst>
              </a:rPr>
              <a:t>Handout 5</a:t>
            </a:r>
          </a:p>
        </p:txBody>
      </p:sp>
    </p:spTree>
    <p:extLst>
      <p:ext uri="{BB962C8B-B14F-4D97-AF65-F5344CB8AC3E}">
        <p14:creationId xmlns:p14="http://schemas.microsoft.com/office/powerpoint/2010/main" val="2210196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EED532-BC35-C821-8452-CA4E5E34C0CA}"/>
              </a:ext>
            </a:extLst>
          </p:cNvPr>
          <p:cNvPicPr>
            <a:picLocks noChangeAspect="1"/>
          </p:cNvPicPr>
          <p:nvPr/>
        </p:nvPicPr>
        <p:blipFill>
          <a:blip r:embed="rId3"/>
          <a:stretch>
            <a:fillRect/>
          </a:stretch>
        </p:blipFill>
        <p:spPr>
          <a:xfrm>
            <a:off x="0" y="17078"/>
            <a:ext cx="9144000" cy="6858000"/>
          </a:xfrm>
          <a:prstGeom prst="rect">
            <a:avLst/>
          </a:prstGeom>
        </p:spPr>
      </p:pic>
      <p:sp>
        <p:nvSpPr>
          <p:cNvPr id="6" name="Title 1">
            <a:extLst>
              <a:ext uri="{FF2B5EF4-FFF2-40B4-BE49-F238E27FC236}">
                <a16:creationId xmlns:a16="http://schemas.microsoft.com/office/drawing/2014/main" id="{95F08FF3-292A-18D4-5572-382E60259ECB}"/>
              </a:ext>
            </a:extLst>
          </p:cNvPr>
          <p:cNvSpPr>
            <a:spLocks noGrp="1"/>
          </p:cNvSpPr>
          <p:nvPr>
            <p:ph type="title"/>
          </p:nvPr>
        </p:nvSpPr>
        <p:spPr>
          <a:xfrm>
            <a:off x="590550" y="25942"/>
            <a:ext cx="7962900" cy="1066800"/>
          </a:xfrm>
        </p:spPr>
        <p:txBody>
          <a:bodyPr/>
          <a:lstStyle/>
          <a:p>
            <a:r>
              <a:rPr lang="en-US" dirty="0">
                <a:solidFill>
                  <a:srgbClr val="F79645"/>
                </a:solidFill>
              </a:rPr>
              <a:t>CDTS Preparation</a:t>
            </a:r>
            <a:endParaRPr lang="en-US" dirty="0"/>
          </a:p>
        </p:txBody>
      </p:sp>
      <p:pic>
        <p:nvPicPr>
          <p:cNvPr id="8" name="Picture 7">
            <a:extLst>
              <a:ext uri="{FF2B5EF4-FFF2-40B4-BE49-F238E27FC236}">
                <a16:creationId xmlns:a16="http://schemas.microsoft.com/office/drawing/2014/main" id="{03E7C9D3-EA7F-06AF-F9E0-31C2FA26A6EF}"/>
              </a:ext>
            </a:extLst>
          </p:cNvPr>
          <p:cNvPicPr>
            <a:picLocks noChangeAspect="1"/>
          </p:cNvPicPr>
          <p:nvPr/>
        </p:nvPicPr>
        <p:blipFill>
          <a:blip r:embed="rId4"/>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12" name="Group 11">
            <a:extLst>
              <a:ext uri="{FF2B5EF4-FFF2-40B4-BE49-F238E27FC236}">
                <a16:creationId xmlns:a16="http://schemas.microsoft.com/office/drawing/2014/main" id="{0BD2EEAF-FC68-0645-1A2A-AA6E249A3FF6}"/>
              </a:ext>
            </a:extLst>
          </p:cNvPr>
          <p:cNvGrpSpPr/>
          <p:nvPr/>
        </p:nvGrpSpPr>
        <p:grpSpPr>
          <a:xfrm>
            <a:off x="717479" y="1786792"/>
            <a:ext cx="7860850" cy="585284"/>
            <a:chOff x="696808" y="1652750"/>
            <a:chExt cx="7860850" cy="585284"/>
          </a:xfrm>
        </p:grpSpPr>
        <p:pic>
          <p:nvPicPr>
            <p:cNvPr id="13" name="Picture 12">
              <a:extLst>
                <a:ext uri="{FF2B5EF4-FFF2-40B4-BE49-F238E27FC236}">
                  <a16:creationId xmlns:a16="http://schemas.microsoft.com/office/drawing/2014/main" id="{A90451A3-738A-4647-73B4-FA99E02FF358}"/>
                </a:ext>
              </a:extLst>
            </p:cNvPr>
            <p:cNvPicPr>
              <a:picLocks noChangeAspect="1"/>
            </p:cNvPicPr>
            <p:nvPr/>
          </p:nvPicPr>
          <p:blipFill>
            <a:blip r:embed="rId5"/>
            <a:srcRect/>
            <a:stretch/>
          </p:blipFill>
          <p:spPr>
            <a:xfrm>
              <a:off x="696808" y="1742734"/>
              <a:ext cx="495300" cy="495300"/>
            </a:xfrm>
            <a:prstGeom prst="rect">
              <a:avLst/>
            </a:prstGeom>
            <a:effectLst>
              <a:outerShdw blurRad="190500" dist="50800" dir="5400000" algn="ctr" rotWithShape="0">
                <a:srgbClr val="000000">
                  <a:alpha val="50000"/>
                </a:srgbClr>
              </a:outerShdw>
            </a:effectLst>
          </p:spPr>
        </p:pic>
        <p:sp>
          <p:nvSpPr>
            <p:cNvPr id="14" name="Text Placeholder 3">
              <a:extLst>
                <a:ext uri="{FF2B5EF4-FFF2-40B4-BE49-F238E27FC236}">
                  <a16:creationId xmlns:a16="http://schemas.microsoft.com/office/drawing/2014/main" id="{8B6079CB-4EEF-CCC4-5829-765CA3A2C5E5}"/>
                </a:ext>
              </a:extLst>
            </p:cNvPr>
            <p:cNvSpPr txBox="1">
              <a:spLocks/>
            </p:cNvSpPr>
            <p:nvPr/>
          </p:nvSpPr>
          <p:spPr bwMode="auto">
            <a:xfrm>
              <a:off x="1365508" y="165275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Arial" panose="020B0604020202020204" pitchFamily="34" charset="0"/>
                  <a:cs typeface="Arial" panose="020B0604020202020204" pitchFamily="34" charset="0"/>
                </a:rPr>
                <a:t>Assess current smoking routines and anticipated barriers</a:t>
              </a:r>
            </a:p>
          </p:txBody>
        </p:sp>
      </p:grpSp>
      <p:grpSp>
        <p:nvGrpSpPr>
          <p:cNvPr id="21" name="Group 20">
            <a:extLst>
              <a:ext uri="{FF2B5EF4-FFF2-40B4-BE49-F238E27FC236}">
                <a16:creationId xmlns:a16="http://schemas.microsoft.com/office/drawing/2014/main" id="{AAE78FAB-2740-3E25-DE7A-E534FB011265}"/>
              </a:ext>
            </a:extLst>
          </p:cNvPr>
          <p:cNvGrpSpPr/>
          <p:nvPr/>
        </p:nvGrpSpPr>
        <p:grpSpPr>
          <a:xfrm>
            <a:off x="696808" y="1151959"/>
            <a:ext cx="7870390" cy="646927"/>
            <a:chOff x="696808" y="3859632"/>
            <a:chExt cx="7870390" cy="646927"/>
          </a:xfrm>
        </p:grpSpPr>
        <p:pic>
          <p:nvPicPr>
            <p:cNvPr id="22" name="Picture 21">
              <a:extLst>
                <a:ext uri="{FF2B5EF4-FFF2-40B4-BE49-F238E27FC236}">
                  <a16:creationId xmlns:a16="http://schemas.microsoft.com/office/drawing/2014/main" id="{057DDB9E-11C7-121C-3585-13A52FE755E6}"/>
                </a:ext>
              </a:extLst>
            </p:cNvPr>
            <p:cNvPicPr>
              <a:picLocks noChangeAspect="1"/>
            </p:cNvPicPr>
            <p:nvPr/>
          </p:nvPicPr>
          <p:blipFill>
            <a:blip r:embed="rId6"/>
            <a:srcRect/>
            <a:stretch/>
          </p:blipFill>
          <p:spPr>
            <a:xfrm>
              <a:off x="696808" y="3859632"/>
              <a:ext cx="495300" cy="495300"/>
            </a:xfrm>
            <a:prstGeom prst="rect">
              <a:avLst/>
            </a:prstGeom>
            <a:effectLst>
              <a:outerShdw blurRad="190500" dist="50800" dir="5400000" algn="ctr" rotWithShape="0">
                <a:srgbClr val="000000">
                  <a:alpha val="50000"/>
                </a:srgbClr>
              </a:outerShdw>
            </a:effectLst>
          </p:spPr>
        </p:pic>
        <p:sp>
          <p:nvSpPr>
            <p:cNvPr id="23" name="Text Placeholder 3">
              <a:extLst>
                <a:ext uri="{FF2B5EF4-FFF2-40B4-BE49-F238E27FC236}">
                  <a16:creationId xmlns:a16="http://schemas.microsoft.com/office/drawing/2014/main" id="{FDA0733F-E601-0BF9-DC37-66043F2F4FE1}"/>
                </a:ext>
              </a:extLst>
            </p:cNvPr>
            <p:cNvSpPr txBox="1">
              <a:spLocks/>
            </p:cNvSpPr>
            <p:nvPr/>
          </p:nvSpPr>
          <p:spPr bwMode="auto">
            <a:xfrm>
              <a:off x="1375048" y="3947409"/>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Inform the patient about the CDTS treatment programme </a:t>
              </a:r>
              <a:br>
                <a:rPr lang="en-US" dirty="0">
                  <a:solidFill>
                    <a:schemeClr val="bg1"/>
                  </a:solidFill>
                  <a:latin typeface="+mn-lt"/>
                </a:rPr>
              </a:br>
              <a:endParaRPr lang="en-US" dirty="0">
                <a:solidFill>
                  <a:schemeClr val="bg1"/>
                </a:solidFill>
                <a:latin typeface="+mn-lt"/>
              </a:endParaRPr>
            </a:p>
          </p:txBody>
        </p:sp>
      </p:grpSp>
      <p:grpSp>
        <p:nvGrpSpPr>
          <p:cNvPr id="24" name="Group 23">
            <a:extLst>
              <a:ext uri="{FF2B5EF4-FFF2-40B4-BE49-F238E27FC236}">
                <a16:creationId xmlns:a16="http://schemas.microsoft.com/office/drawing/2014/main" id="{2B2FD943-9C30-BA5E-5A90-BD851BC89FA4}"/>
              </a:ext>
            </a:extLst>
          </p:cNvPr>
          <p:cNvGrpSpPr/>
          <p:nvPr/>
        </p:nvGrpSpPr>
        <p:grpSpPr>
          <a:xfrm>
            <a:off x="696808" y="4632614"/>
            <a:ext cx="7860850" cy="576212"/>
            <a:chOff x="696808" y="4375368"/>
            <a:chExt cx="7860850" cy="576212"/>
          </a:xfrm>
        </p:grpSpPr>
        <p:pic>
          <p:nvPicPr>
            <p:cNvPr id="25" name="Picture 24">
              <a:extLst>
                <a:ext uri="{FF2B5EF4-FFF2-40B4-BE49-F238E27FC236}">
                  <a16:creationId xmlns:a16="http://schemas.microsoft.com/office/drawing/2014/main" id="{A42138ED-1F41-5F2F-0DE0-F7239B68B2E5}"/>
                </a:ext>
              </a:extLst>
            </p:cNvPr>
            <p:cNvPicPr>
              <a:picLocks noChangeAspect="1"/>
            </p:cNvPicPr>
            <p:nvPr/>
          </p:nvPicPr>
          <p:blipFill>
            <a:blip r:embed="rId7"/>
            <a:srcRect/>
            <a:stretch/>
          </p:blipFill>
          <p:spPr>
            <a:xfrm>
              <a:off x="696808" y="4375368"/>
              <a:ext cx="495300" cy="495300"/>
            </a:xfrm>
            <a:prstGeom prst="rect">
              <a:avLst/>
            </a:prstGeom>
            <a:effectLst>
              <a:outerShdw blurRad="190500" dist="50800" dir="5400000" algn="ctr" rotWithShape="0">
                <a:srgbClr val="000000">
                  <a:alpha val="50000"/>
                </a:srgbClr>
              </a:outerShdw>
            </a:effectLst>
          </p:spPr>
        </p:pic>
        <p:sp>
          <p:nvSpPr>
            <p:cNvPr id="26" name="Text Placeholder 3">
              <a:extLst>
                <a:ext uri="{FF2B5EF4-FFF2-40B4-BE49-F238E27FC236}">
                  <a16:creationId xmlns:a16="http://schemas.microsoft.com/office/drawing/2014/main" id="{6C789479-985F-3C21-5B7C-CEE67CB7596B}"/>
                </a:ext>
              </a:extLst>
            </p:cNvPr>
            <p:cNvSpPr txBox="1">
              <a:spLocks/>
            </p:cNvSpPr>
            <p:nvPr/>
          </p:nvSpPr>
          <p:spPr bwMode="auto">
            <a:xfrm>
              <a:off x="1365508" y="439243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Identify smoking triggers and coping plan</a:t>
              </a:r>
            </a:p>
          </p:txBody>
        </p:sp>
      </p:grpSp>
      <p:grpSp>
        <p:nvGrpSpPr>
          <p:cNvPr id="30" name="Group 29">
            <a:extLst>
              <a:ext uri="{FF2B5EF4-FFF2-40B4-BE49-F238E27FC236}">
                <a16:creationId xmlns:a16="http://schemas.microsoft.com/office/drawing/2014/main" id="{81E78540-1554-F732-B6C5-871BCDD7F264}"/>
              </a:ext>
            </a:extLst>
          </p:cNvPr>
          <p:cNvGrpSpPr/>
          <p:nvPr/>
        </p:nvGrpSpPr>
        <p:grpSpPr>
          <a:xfrm>
            <a:off x="706348" y="3901920"/>
            <a:ext cx="7860850" cy="559150"/>
            <a:chOff x="696808" y="5965970"/>
            <a:chExt cx="7860850" cy="559150"/>
          </a:xfrm>
        </p:grpSpPr>
        <p:pic>
          <p:nvPicPr>
            <p:cNvPr id="31" name="Picture 30">
              <a:extLst>
                <a:ext uri="{FF2B5EF4-FFF2-40B4-BE49-F238E27FC236}">
                  <a16:creationId xmlns:a16="http://schemas.microsoft.com/office/drawing/2014/main" id="{0522B6D5-6CB5-879C-D96B-0A57FF0D6FC8}"/>
                </a:ext>
              </a:extLst>
            </p:cNvPr>
            <p:cNvPicPr>
              <a:picLocks noChangeAspect="1"/>
            </p:cNvPicPr>
            <p:nvPr/>
          </p:nvPicPr>
          <p:blipFill>
            <a:blip r:embed="rId8"/>
            <a:srcRect/>
            <a:stretch/>
          </p:blipFill>
          <p:spPr>
            <a:xfrm>
              <a:off x="696808" y="5998175"/>
              <a:ext cx="495300" cy="495300"/>
            </a:xfrm>
            <a:prstGeom prst="rect">
              <a:avLst/>
            </a:prstGeom>
            <a:effectLst>
              <a:outerShdw blurRad="190500" dist="50800" dir="5400000" algn="ctr" rotWithShape="0">
                <a:srgbClr val="000000">
                  <a:alpha val="50000"/>
                </a:srgbClr>
              </a:outerShdw>
            </a:effectLst>
          </p:spPr>
        </p:pic>
        <p:sp>
          <p:nvSpPr>
            <p:cNvPr id="32" name="Text Placeholder 3">
              <a:extLst>
                <a:ext uri="{FF2B5EF4-FFF2-40B4-BE49-F238E27FC236}">
                  <a16:creationId xmlns:a16="http://schemas.microsoft.com/office/drawing/2014/main" id="{D25A9AAA-92FB-5CAC-1DA1-AF341A31479B}"/>
                </a:ext>
              </a:extLst>
            </p:cNvPr>
            <p:cNvSpPr txBox="1">
              <a:spLocks/>
            </p:cNvSpPr>
            <p:nvPr/>
          </p:nvSpPr>
          <p:spPr bwMode="auto">
            <a:xfrm>
              <a:off x="1365508" y="596597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Agree on plan for use of stop smoking medication or vape</a:t>
              </a:r>
            </a:p>
          </p:txBody>
        </p:sp>
      </p:grpSp>
      <p:grpSp>
        <p:nvGrpSpPr>
          <p:cNvPr id="36" name="Group 35">
            <a:extLst>
              <a:ext uri="{FF2B5EF4-FFF2-40B4-BE49-F238E27FC236}">
                <a16:creationId xmlns:a16="http://schemas.microsoft.com/office/drawing/2014/main" id="{03764A0C-3B75-9572-F00A-38618BFC2345}"/>
              </a:ext>
            </a:extLst>
          </p:cNvPr>
          <p:cNvGrpSpPr/>
          <p:nvPr/>
        </p:nvGrpSpPr>
        <p:grpSpPr>
          <a:xfrm>
            <a:off x="706348" y="3217684"/>
            <a:ext cx="7871981" cy="559150"/>
            <a:chOff x="696808" y="1275381"/>
            <a:chExt cx="7871981" cy="559150"/>
          </a:xfrm>
        </p:grpSpPr>
        <p:pic>
          <p:nvPicPr>
            <p:cNvPr id="37" name="Picture 36">
              <a:extLst>
                <a:ext uri="{FF2B5EF4-FFF2-40B4-BE49-F238E27FC236}">
                  <a16:creationId xmlns:a16="http://schemas.microsoft.com/office/drawing/2014/main" id="{1DC9FDEF-4409-19BA-7D8C-46B64B884CF5}"/>
                </a:ext>
              </a:extLst>
            </p:cNvPr>
            <p:cNvPicPr>
              <a:picLocks noChangeAspect="1"/>
            </p:cNvPicPr>
            <p:nvPr/>
          </p:nvPicPr>
          <p:blipFill>
            <a:blip r:embed="rId9"/>
            <a:srcRect/>
            <a:stretch/>
          </p:blipFill>
          <p:spPr>
            <a:xfrm>
              <a:off x="696808" y="1307306"/>
              <a:ext cx="495300" cy="495300"/>
            </a:xfrm>
            <a:prstGeom prst="rect">
              <a:avLst/>
            </a:prstGeom>
            <a:effectLst>
              <a:outerShdw blurRad="190500" dist="50800" dir="5400000" algn="ctr" rotWithShape="0">
                <a:srgbClr val="000000">
                  <a:alpha val="50000"/>
                </a:srgbClr>
              </a:outerShdw>
            </a:effectLst>
          </p:spPr>
        </p:pic>
        <p:sp>
          <p:nvSpPr>
            <p:cNvPr id="38" name="Text Placeholder 3">
              <a:extLst>
                <a:ext uri="{FF2B5EF4-FFF2-40B4-BE49-F238E27FC236}">
                  <a16:creationId xmlns:a16="http://schemas.microsoft.com/office/drawing/2014/main" id="{82829947-07CC-25B7-31ED-0BB9B20A7417}"/>
                </a:ext>
              </a:extLst>
            </p:cNvPr>
            <p:cNvSpPr txBox="1">
              <a:spLocks/>
            </p:cNvSpPr>
            <p:nvPr/>
          </p:nvSpPr>
          <p:spPr bwMode="auto">
            <a:xfrm>
              <a:off x="1376639" y="1275381"/>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Agree a reduction plan and method</a:t>
              </a:r>
            </a:p>
          </p:txBody>
        </p:sp>
      </p:grpSp>
      <p:grpSp>
        <p:nvGrpSpPr>
          <p:cNvPr id="27" name="Group 26">
            <a:extLst>
              <a:ext uri="{FF2B5EF4-FFF2-40B4-BE49-F238E27FC236}">
                <a16:creationId xmlns:a16="http://schemas.microsoft.com/office/drawing/2014/main" id="{E17EA793-268C-2C2A-9087-0FE96501A8D8}"/>
              </a:ext>
            </a:extLst>
          </p:cNvPr>
          <p:cNvGrpSpPr/>
          <p:nvPr/>
        </p:nvGrpSpPr>
        <p:grpSpPr>
          <a:xfrm>
            <a:off x="717479" y="5969908"/>
            <a:ext cx="7835971" cy="561525"/>
            <a:chOff x="717479" y="4859905"/>
            <a:chExt cx="7835971" cy="561525"/>
          </a:xfrm>
        </p:grpSpPr>
        <p:pic>
          <p:nvPicPr>
            <p:cNvPr id="28" name="Picture 27">
              <a:extLst>
                <a:ext uri="{FF2B5EF4-FFF2-40B4-BE49-F238E27FC236}">
                  <a16:creationId xmlns:a16="http://schemas.microsoft.com/office/drawing/2014/main" id="{5DE1B21C-427F-7923-07FF-D2F22B388C81}"/>
                </a:ext>
              </a:extLst>
            </p:cNvPr>
            <p:cNvPicPr>
              <a:picLocks noChangeAspect="1"/>
            </p:cNvPicPr>
            <p:nvPr/>
          </p:nvPicPr>
          <p:blipFill>
            <a:blip r:embed="rId10"/>
            <a:srcRect/>
            <a:stretch/>
          </p:blipFill>
          <p:spPr>
            <a:xfrm>
              <a:off x="717479" y="4926130"/>
              <a:ext cx="495300" cy="495300"/>
            </a:xfrm>
            <a:prstGeom prst="rect">
              <a:avLst/>
            </a:prstGeom>
            <a:effectLst>
              <a:outerShdw blurRad="190500" dist="50800" dir="5400000" algn="ctr" rotWithShape="0">
                <a:srgbClr val="000000">
                  <a:alpha val="50000"/>
                </a:srgbClr>
              </a:outerShdw>
            </a:effectLst>
          </p:spPr>
        </p:pic>
        <p:sp>
          <p:nvSpPr>
            <p:cNvPr id="29" name="Text Placeholder 3">
              <a:extLst>
                <a:ext uri="{FF2B5EF4-FFF2-40B4-BE49-F238E27FC236}">
                  <a16:creationId xmlns:a16="http://schemas.microsoft.com/office/drawing/2014/main" id="{925878EA-8F0B-4425-73FC-61480B2D45A8}"/>
                </a:ext>
              </a:extLst>
            </p:cNvPr>
            <p:cNvSpPr txBox="1">
              <a:spLocks/>
            </p:cNvSpPr>
            <p:nvPr/>
          </p:nvSpPr>
          <p:spPr bwMode="auto">
            <a:xfrm>
              <a:off x="1361300" y="485990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j-lt"/>
                </a:rPr>
                <a:t>Summarise CDTS plan</a:t>
              </a:r>
            </a:p>
          </p:txBody>
        </p:sp>
      </p:grpSp>
      <p:sp>
        <p:nvSpPr>
          <p:cNvPr id="34" name="Text Placeholder 3">
            <a:extLst>
              <a:ext uri="{FF2B5EF4-FFF2-40B4-BE49-F238E27FC236}">
                <a16:creationId xmlns:a16="http://schemas.microsoft.com/office/drawing/2014/main" id="{FA2D4FAB-AEFF-D803-09AD-572950E24CBF}"/>
              </a:ext>
            </a:extLst>
          </p:cNvPr>
          <p:cNvSpPr txBox="1">
            <a:spLocks/>
          </p:cNvSpPr>
          <p:nvPr/>
        </p:nvSpPr>
        <p:spPr bwMode="auto">
          <a:xfrm>
            <a:off x="1361300" y="254310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Assess tobacco dependence and explain how tobacco dependence develops</a:t>
            </a:r>
          </a:p>
        </p:txBody>
      </p:sp>
      <p:pic>
        <p:nvPicPr>
          <p:cNvPr id="35" name="Picture 34">
            <a:extLst>
              <a:ext uri="{FF2B5EF4-FFF2-40B4-BE49-F238E27FC236}">
                <a16:creationId xmlns:a16="http://schemas.microsoft.com/office/drawing/2014/main" id="{51F38DC7-D47E-4E30-27B5-0839E5402DD4}"/>
              </a:ext>
            </a:extLst>
          </p:cNvPr>
          <p:cNvPicPr>
            <a:picLocks noChangeAspect="1"/>
          </p:cNvPicPr>
          <p:nvPr/>
        </p:nvPicPr>
        <p:blipFill>
          <a:blip r:embed="rId11"/>
          <a:srcRect/>
          <a:stretch/>
        </p:blipFill>
        <p:spPr>
          <a:xfrm>
            <a:off x="706348" y="2564094"/>
            <a:ext cx="495300" cy="495300"/>
          </a:xfrm>
          <a:prstGeom prst="rect">
            <a:avLst/>
          </a:prstGeom>
          <a:effectLst>
            <a:outerShdw blurRad="190500" dist="50800" dir="5400000" algn="ctr" rotWithShape="0">
              <a:srgbClr val="000000">
                <a:alpha val="50000"/>
              </a:srgbClr>
            </a:outerShdw>
          </a:effectLst>
        </p:spPr>
      </p:pic>
      <p:sp>
        <p:nvSpPr>
          <p:cNvPr id="39" name="Text Placeholder 3">
            <a:extLst>
              <a:ext uri="{FF2B5EF4-FFF2-40B4-BE49-F238E27FC236}">
                <a16:creationId xmlns:a16="http://schemas.microsoft.com/office/drawing/2014/main" id="{1AEF4093-BB1D-5F54-6F7B-9369B49B5703}"/>
              </a:ext>
            </a:extLst>
          </p:cNvPr>
          <p:cNvSpPr txBox="1">
            <a:spLocks/>
          </p:cNvSpPr>
          <p:nvPr/>
        </p:nvSpPr>
        <p:spPr bwMode="auto">
          <a:xfrm>
            <a:off x="1361300" y="5330023"/>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Explain and conduct carbon monoxide (CO) monitoring</a:t>
            </a:r>
          </a:p>
        </p:txBody>
      </p:sp>
      <p:pic>
        <p:nvPicPr>
          <p:cNvPr id="40" name="Picture 39">
            <a:extLst>
              <a:ext uri="{FF2B5EF4-FFF2-40B4-BE49-F238E27FC236}">
                <a16:creationId xmlns:a16="http://schemas.microsoft.com/office/drawing/2014/main" id="{92F93D2D-7C44-3A91-709D-593AD38D0196}"/>
              </a:ext>
            </a:extLst>
          </p:cNvPr>
          <p:cNvPicPr>
            <a:picLocks noChangeAspect="1"/>
          </p:cNvPicPr>
          <p:nvPr/>
        </p:nvPicPr>
        <p:blipFill>
          <a:blip r:embed="rId12"/>
          <a:srcRect/>
          <a:stretch/>
        </p:blipFill>
        <p:spPr>
          <a:xfrm>
            <a:off x="718017" y="5313694"/>
            <a:ext cx="495300" cy="495300"/>
          </a:xfrm>
          <a:prstGeom prst="rect">
            <a:avLst/>
          </a:prstGeom>
          <a:effectLst>
            <a:outerShdw blurRad="190500" dist="50800" dir="5400000" algn="ctr" rotWithShape="0">
              <a:srgbClr val="000000">
                <a:alpha val="50000"/>
              </a:srgbClr>
            </a:outerShdw>
          </a:effectLst>
        </p:spPr>
      </p:pic>
    </p:spTree>
    <p:extLst>
      <p:ext uri="{BB962C8B-B14F-4D97-AF65-F5344CB8AC3E}">
        <p14:creationId xmlns:p14="http://schemas.microsoft.com/office/powerpoint/2010/main" val="34063521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Demonstration CDTS</a:t>
            </a:r>
            <a:endParaRPr lang="en-US" b="1" dirty="0"/>
          </a:p>
        </p:txBody>
      </p:sp>
      <p:grpSp>
        <p:nvGrpSpPr>
          <p:cNvPr id="6" name="Group 5">
            <a:extLst>
              <a:ext uri="{FF2B5EF4-FFF2-40B4-BE49-F238E27FC236}">
                <a16:creationId xmlns:a16="http://schemas.microsoft.com/office/drawing/2014/main" id="{E8D11BCB-1B5A-A2DA-BA68-7BF29B1A4C6A}"/>
              </a:ext>
            </a:extLst>
          </p:cNvPr>
          <p:cNvGrpSpPr/>
          <p:nvPr/>
        </p:nvGrpSpPr>
        <p:grpSpPr>
          <a:xfrm>
            <a:off x="6563267" y="2379221"/>
            <a:ext cx="2335696" cy="2733978"/>
            <a:chOff x="6563267" y="2585258"/>
            <a:chExt cx="2335696" cy="2733978"/>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Alice, </a:t>
              </a:r>
              <a:r>
                <a:rPr lang="en-US" sz="1700" dirty="0">
                  <a:latin typeface="Arial" panose="020B0604020202020204" pitchFamily="34" charset="0"/>
                  <a:cs typeface="Arial" panose="020B0604020202020204" pitchFamily="34" charset="0"/>
                </a:rPr>
                <a:t>60</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E3DD4936-FE18-8875-43E1-E507B9A3027A}"/>
                </a:ext>
              </a:extLst>
            </p:cNvPr>
            <p:cNvPicPr>
              <a:picLocks noChangeAspect="1"/>
            </p:cNvPicPr>
            <p:nvPr/>
          </p:nvPicPr>
          <p:blipFill>
            <a:blip r:embed="rId3"/>
            <a:srcRect/>
            <a:stretch/>
          </p:blipFill>
          <p:spPr>
            <a:xfrm>
              <a:off x="6863280" y="2585258"/>
              <a:ext cx="1774483" cy="1903829"/>
            </a:xfrm>
            <a:prstGeom prst="rect">
              <a:avLst/>
            </a:prstGeom>
          </p:spPr>
        </p:pic>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1" name="Footer Placeholder 3">
            <a:extLst>
              <a:ext uri="{FF2B5EF4-FFF2-40B4-BE49-F238E27FC236}">
                <a16:creationId xmlns:a16="http://schemas.microsoft.com/office/drawing/2014/main" id="{B809B76B-4BF0-71F7-E612-400D9252F04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graphicFrame>
        <p:nvGraphicFramePr>
          <p:cNvPr id="15" name="Table 14">
            <a:extLst>
              <a:ext uri="{FF2B5EF4-FFF2-40B4-BE49-F238E27FC236}">
                <a16:creationId xmlns:a16="http://schemas.microsoft.com/office/drawing/2014/main" id="{DCB825DB-8C3A-2E7D-914E-BECE06A131FF}"/>
              </a:ext>
            </a:extLst>
          </p:cNvPr>
          <p:cNvGraphicFramePr>
            <a:graphicFrameLocks noGrp="1"/>
          </p:cNvGraphicFramePr>
          <p:nvPr>
            <p:extLst>
              <p:ext uri="{D42A27DB-BD31-4B8C-83A1-F6EECF244321}">
                <p14:modId xmlns:p14="http://schemas.microsoft.com/office/powerpoint/2010/main" val="1906788566"/>
              </p:ext>
            </p:extLst>
          </p:nvPr>
        </p:nvGraphicFramePr>
        <p:xfrm>
          <a:off x="701303" y="1749674"/>
          <a:ext cx="5793500" cy="4159719"/>
        </p:xfrm>
        <a:graphic>
          <a:graphicData uri="http://schemas.openxmlformats.org/drawingml/2006/table">
            <a:tbl>
              <a:tblPr firstRow="1" bandRow="1">
                <a:tableStyleId>{5C22544A-7EE6-4342-B048-85BDC9FD1C3A}</a:tableStyleId>
              </a:tblPr>
              <a:tblGrid>
                <a:gridCol w="1611074">
                  <a:extLst>
                    <a:ext uri="{9D8B030D-6E8A-4147-A177-3AD203B41FA5}">
                      <a16:colId xmlns:a16="http://schemas.microsoft.com/office/drawing/2014/main" val="3889081879"/>
                    </a:ext>
                  </a:extLst>
                </a:gridCol>
                <a:gridCol w="4182426">
                  <a:extLst>
                    <a:ext uri="{9D8B030D-6E8A-4147-A177-3AD203B41FA5}">
                      <a16:colId xmlns:a16="http://schemas.microsoft.com/office/drawing/2014/main" val="600406677"/>
                    </a:ext>
                  </a:extLst>
                </a:gridCol>
              </a:tblGrid>
              <a:tr h="307724">
                <a:tc>
                  <a:txBody>
                    <a:bodyPr/>
                    <a:lstStyle/>
                    <a:p>
                      <a:pPr algn="l">
                        <a:lnSpc>
                          <a:spcPts val="1400"/>
                        </a:lnSpc>
                        <a:spcBef>
                          <a:spcPts val="300"/>
                        </a:spcBef>
                        <a:spcAft>
                          <a:spcPts val="300"/>
                        </a:spcAft>
                      </a:pPr>
                      <a:r>
                        <a:rPr lang="en-US" sz="1100" b="1" i="0" dirty="0">
                          <a:latin typeface="Arial" panose="020B0604020202020204" pitchFamily="34" charset="0"/>
                          <a:cs typeface="Arial" panose="020B0604020202020204" pitchFamily="34" charset="0"/>
                        </a:rPr>
                        <a:t>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US" sz="1100" b="0" i="0" dirty="0">
                          <a:solidFill>
                            <a:schemeClr val="tx1"/>
                          </a:solidFill>
                          <a:latin typeface="Arial" panose="020B0604020202020204" pitchFamily="34" charset="0"/>
                          <a:cs typeface="Arial" panose="020B0604020202020204" pitchFamily="34" charset="0"/>
                        </a:rPr>
                        <a:t>60-year-old, late onset psychosis.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2430505993"/>
                  </a:ext>
                </a:extLst>
              </a:tr>
              <a:tr h="699209">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Readiness &amp; </a:t>
                      </a:r>
                      <a:br>
                        <a:rPr lang="en-US" sz="1100" b="1" i="0" dirty="0">
                          <a:solidFill>
                            <a:schemeClr val="bg1"/>
                          </a:solidFill>
                          <a:latin typeface="Arial" panose="020B0604020202020204" pitchFamily="34" charset="0"/>
                          <a:cs typeface="Arial" panose="020B0604020202020204" pitchFamily="34" charset="0"/>
                        </a:rPr>
                      </a:br>
                      <a:r>
                        <a:rPr lang="en-US" sz="1100" b="1" i="0" dirty="0">
                          <a:solidFill>
                            <a:schemeClr val="bg1"/>
                          </a:solidFill>
                          <a:latin typeface="Arial" panose="020B0604020202020204" pitchFamily="34" charset="0"/>
                          <a:cs typeface="Arial" panose="020B0604020202020204" pitchFamily="34" charset="0"/>
                        </a:rPr>
                        <a:t>ability to quit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US" sz="1100" b="0" i="0" dirty="0">
                          <a:solidFill>
                            <a:schemeClr val="tx1"/>
                          </a:solidFill>
                          <a:latin typeface="Arial" panose="020B0604020202020204" pitchFamily="34" charset="0"/>
                          <a:cs typeface="Arial" panose="020B0604020202020204" pitchFamily="34" charset="0"/>
                        </a:rPr>
                        <a:t>Does not think they could just stop ‘like that’ – smoke too </a:t>
                      </a:r>
                      <a:br>
                        <a:rPr lang="en-US" sz="1100" b="0" i="0" dirty="0">
                          <a:solidFill>
                            <a:schemeClr val="tx1"/>
                          </a:solidFill>
                          <a:latin typeface="Arial" panose="020B0604020202020204" pitchFamily="34" charset="0"/>
                          <a:cs typeface="Arial" panose="020B0604020202020204" pitchFamily="34" charset="0"/>
                        </a:rPr>
                      </a:br>
                      <a:r>
                        <a:rPr lang="en-US" sz="1100" b="0" i="0" dirty="0">
                          <a:solidFill>
                            <a:schemeClr val="tx1"/>
                          </a:solidFill>
                          <a:latin typeface="Arial" panose="020B0604020202020204" pitchFamily="34" charset="0"/>
                          <a:cs typeface="Arial" panose="020B0604020202020204" pitchFamily="34" charset="0"/>
                        </a:rPr>
                        <a:t>many a day. Willing to try cutting down and possibly set </a:t>
                      </a:r>
                      <a:br>
                        <a:rPr lang="en-US" sz="1100" b="0" i="0" dirty="0">
                          <a:solidFill>
                            <a:schemeClr val="tx1"/>
                          </a:solidFill>
                          <a:latin typeface="Arial" panose="020B0604020202020204" pitchFamily="34" charset="0"/>
                          <a:cs typeface="Arial" panose="020B0604020202020204" pitchFamily="34" charset="0"/>
                        </a:rPr>
                      </a:br>
                      <a:r>
                        <a:rPr lang="en-US" sz="1100" b="0" i="0" dirty="0">
                          <a:solidFill>
                            <a:schemeClr val="tx1"/>
                          </a:solidFill>
                          <a:latin typeface="Arial" panose="020B0604020202020204" pitchFamily="34" charset="0"/>
                          <a:cs typeface="Arial" panose="020B0604020202020204" pitchFamily="34" charset="0"/>
                        </a:rPr>
                        <a:t>a quit date later 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4107125779"/>
                  </a:ext>
                </a:extLst>
              </a:tr>
              <a:tr h="470167">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Motivation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US" sz="1100" b="0" i="0" dirty="0">
                          <a:solidFill>
                            <a:schemeClr val="tx1"/>
                          </a:solidFill>
                          <a:latin typeface="Arial" panose="020B0604020202020204" pitchFamily="34" charset="0"/>
                          <a:cs typeface="Arial" panose="020B0604020202020204" pitchFamily="34" charset="0"/>
                        </a:rPr>
                        <a:t>Daughter is wanting them to quit. Money to spend on hobbies.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3476263633"/>
                  </a:ext>
                </a:extLst>
              </a:tr>
              <a:tr h="333624">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Support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US" sz="1100" b="0" i="0" dirty="0">
                          <a:solidFill>
                            <a:schemeClr val="tx1"/>
                          </a:solidFill>
                          <a:latin typeface="Arial" panose="020B0604020202020204" pitchFamily="34" charset="0"/>
                          <a:cs typeface="Arial" panose="020B0604020202020204" pitchFamily="34" charset="0"/>
                        </a:rPr>
                        <a:t>Daughter and partner are supportive but concerned if she stops might negatively impact her mental health. Friend who quit.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3331932257"/>
                  </a:ext>
                </a:extLst>
              </a:tr>
              <a:tr h="440100">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Barriers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US" sz="1100" b="0" i="0" dirty="0">
                          <a:solidFill>
                            <a:schemeClr val="tx1"/>
                          </a:solidFill>
                          <a:latin typeface="Arial" panose="020B0604020202020204" pitchFamily="34" charset="0"/>
                          <a:cs typeface="Arial" panose="020B0604020202020204" pitchFamily="34" charset="0"/>
                        </a:rPr>
                        <a:t>Does have a lot of friends but most people at work smoke. Most people who attend the support group she goes to smoke.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3206747704"/>
                  </a:ext>
                </a:extLst>
              </a:tr>
              <a:tr h="309965">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Current smoking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GB" sz="1100" b="0" i="0" dirty="0">
                          <a:solidFill>
                            <a:schemeClr val="tx1"/>
                          </a:solidFill>
                          <a:effectLst/>
                          <a:latin typeface="Arial" panose="020B0604020202020204" pitchFamily="34" charset="0"/>
                          <a:cs typeface="Arial" panose="020B0604020202020204" pitchFamily="34" charset="0"/>
                        </a:rPr>
                        <a:t>Smokes around 40 a day, more when bored. </a:t>
                      </a:r>
                      <a:endPar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1165269166"/>
                  </a:ext>
                </a:extLst>
              </a:tr>
              <a:tr h="490137">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Past quit attempts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Stopped for six weeks and a few times for couple </a:t>
                      </a:r>
                      <a:b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of weeks. Last time eight months ago.</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3119161721"/>
                  </a:ext>
                </a:extLst>
              </a:tr>
              <a:tr h="298938">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NRT 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Tried gum but didn’t like taste, made her feel sick.</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1362907722"/>
                  </a:ext>
                </a:extLst>
              </a:tr>
              <a:tr h="304399">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Medication choice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Not sure, would rather not have gum again.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1296432506"/>
                  </a:ext>
                </a:extLst>
              </a:tr>
              <a:tr h="478116">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Risk situations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When at support group, Often home alone in the evening </a:t>
                      </a:r>
                      <a:b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with nothing to do.</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2810347506"/>
                  </a:ext>
                </a:extLst>
              </a:tr>
            </a:tbl>
          </a:graphicData>
        </a:graphic>
      </p:graphicFrame>
    </p:spTree>
    <p:extLst>
      <p:ext uri="{BB962C8B-B14F-4D97-AF65-F5344CB8AC3E}">
        <p14:creationId xmlns:p14="http://schemas.microsoft.com/office/powerpoint/2010/main" val="3335196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EED532-BC35-C821-8452-CA4E5E34C0CA}"/>
              </a:ext>
            </a:extLst>
          </p:cNvPr>
          <p:cNvPicPr>
            <a:picLocks noChangeAspect="1"/>
          </p:cNvPicPr>
          <p:nvPr/>
        </p:nvPicPr>
        <p:blipFill>
          <a:blip r:embed="rId3"/>
          <a:stretch>
            <a:fillRect/>
          </a:stretch>
        </p:blipFill>
        <p:spPr>
          <a:xfrm>
            <a:off x="0" y="33282"/>
            <a:ext cx="9144000" cy="6858000"/>
          </a:xfrm>
          <a:prstGeom prst="rect">
            <a:avLst/>
          </a:prstGeom>
        </p:spPr>
      </p:pic>
      <p:sp>
        <p:nvSpPr>
          <p:cNvPr id="6" name="Title 1">
            <a:extLst>
              <a:ext uri="{FF2B5EF4-FFF2-40B4-BE49-F238E27FC236}">
                <a16:creationId xmlns:a16="http://schemas.microsoft.com/office/drawing/2014/main" id="{95F08FF3-292A-18D4-5572-382E60259ECB}"/>
              </a:ext>
            </a:extLst>
          </p:cNvPr>
          <p:cNvSpPr>
            <a:spLocks noGrp="1"/>
          </p:cNvSpPr>
          <p:nvPr>
            <p:ph type="title"/>
          </p:nvPr>
        </p:nvSpPr>
        <p:spPr>
          <a:xfrm>
            <a:off x="590550" y="25942"/>
            <a:ext cx="7962900" cy="1066800"/>
          </a:xfrm>
        </p:spPr>
        <p:txBody>
          <a:bodyPr/>
          <a:lstStyle/>
          <a:p>
            <a:r>
              <a:rPr lang="en-US" dirty="0">
                <a:solidFill>
                  <a:srgbClr val="F79645"/>
                </a:solidFill>
              </a:rPr>
              <a:t>CDTS Preparation</a:t>
            </a:r>
            <a:endParaRPr lang="en-US" dirty="0"/>
          </a:p>
        </p:txBody>
      </p:sp>
      <p:pic>
        <p:nvPicPr>
          <p:cNvPr id="8" name="Picture 7">
            <a:extLst>
              <a:ext uri="{FF2B5EF4-FFF2-40B4-BE49-F238E27FC236}">
                <a16:creationId xmlns:a16="http://schemas.microsoft.com/office/drawing/2014/main" id="{03E7C9D3-EA7F-06AF-F9E0-31C2FA26A6EF}"/>
              </a:ext>
            </a:extLst>
          </p:cNvPr>
          <p:cNvPicPr>
            <a:picLocks noChangeAspect="1"/>
          </p:cNvPicPr>
          <p:nvPr/>
        </p:nvPicPr>
        <p:blipFill>
          <a:blip r:embed="rId4"/>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12" name="Group 11">
            <a:extLst>
              <a:ext uri="{FF2B5EF4-FFF2-40B4-BE49-F238E27FC236}">
                <a16:creationId xmlns:a16="http://schemas.microsoft.com/office/drawing/2014/main" id="{0BD2EEAF-FC68-0645-1A2A-AA6E249A3FF6}"/>
              </a:ext>
            </a:extLst>
          </p:cNvPr>
          <p:cNvGrpSpPr/>
          <p:nvPr/>
        </p:nvGrpSpPr>
        <p:grpSpPr>
          <a:xfrm>
            <a:off x="717479" y="2267393"/>
            <a:ext cx="7860850" cy="585284"/>
            <a:chOff x="696808" y="1603763"/>
            <a:chExt cx="7860850" cy="585284"/>
          </a:xfrm>
        </p:grpSpPr>
        <p:pic>
          <p:nvPicPr>
            <p:cNvPr id="13" name="Picture 12">
              <a:extLst>
                <a:ext uri="{FF2B5EF4-FFF2-40B4-BE49-F238E27FC236}">
                  <a16:creationId xmlns:a16="http://schemas.microsoft.com/office/drawing/2014/main" id="{A90451A3-738A-4647-73B4-FA99E02FF358}"/>
                </a:ext>
              </a:extLst>
            </p:cNvPr>
            <p:cNvPicPr>
              <a:picLocks noChangeAspect="1"/>
            </p:cNvPicPr>
            <p:nvPr/>
          </p:nvPicPr>
          <p:blipFill>
            <a:blip r:embed="rId5"/>
            <a:srcRect/>
            <a:stretch/>
          </p:blipFill>
          <p:spPr>
            <a:xfrm>
              <a:off x="696808" y="1693747"/>
              <a:ext cx="495300" cy="495300"/>
            </a:xfrm>
            <a:prstGeom prst="rect">
              <a:avLst/>
            </a:prstGeom>
            <a:effectLst>
              <a:outerShdw blurRad="190500" dist="50800" dir="5400000" algn="ctr" rotWithShape="0">
                <a:srgbClr val="000000">
                  <a:alpha val="50000"/>
                </a:srgbClr>
              </a:outerShdw>
            </a:effectLst>
          </p:spPr>
        </p:pic>
        <p:sp>
          <p:nvSpPr>
            <p:cNvPr id="14" name="Text Placeholder 3">
              <a:extLst>
                <a:ext uri="{FF2B5EF4-FFF2-40B4-BE49-F238E27FC236}">
                  <a16:creationId xmlns:a16="http://schemas.microsoft.com/office/drawing/2014/main" id="{8B6079CB-4EEF-CCC4-5829-765CA3A2C5E5}"/>
                </a:ext>
              </a:extLst>
            </p:cNvPr>
            <p:cNvSpPr txBox="1">
              <a:spLocks/>
            </p:cNvSpPr>
            <p:nvPr/>
          </p:nvSpPr>
          <p:spPr bwMode="auto">
            <a:xfrm>
              <a:off x="1365508" y="1603763"/>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Arial" panose="020B0604020202020204" pitchFamily="34" charset="0"/>
                  <a:cs typeface="Arial" panose="020B0604020202020204" pitchFamily="34" charset="0"/>
                </a:rPr>
                <a:t>Assess current smoking routines and anticipated barriers</a:t>
              </a:r>
            </a:p>
          </p:txBody>
        </p:sp>
      </p:grpSp>
      <p:grpSp>
        <p:nvGrpSpPr>
          <p:cNvPr id="21" name="Group 20">
            <a:extLst>
              <a:ext uri="{FF2B5EF4-FFF2-40B4-BE49-F238E27FC236}">
                <a16:creationId xmlns:a16="http://schemas.microsoft.com/office/drawing/2014/main" id="{AAE78FAB-2740-3E25-DE7A-E534FB011265}"/>
              </a:ext>
            </a:extLst>
          </p:cNvPr>
          <p:cNvGrpSpPr/>
          <p:nvPr/>
        </p:nvGrpSpPr>
        <p:grpSpPr>
          <a:xfrm>
            <a:off x="717479" y="1565370"/>
            <a:ext cx="7870390" cy="646927"/>
            <a:chOff x="696808" y="3859632"/>
            <a:chExt cx="7870390" cy="646927"/>
          </a:xfrm>
        </p:grpSpPr>
        <p:pic>
          <p:nvPicPr>
            <p:cNvPr id="22" name="Picture 21">
              <a:extLst>
                <a:ext uri="{FF2B5EF4-FFF2-40B4-BE49-F238E27FC236}">
                  <a16:creationId xmlns:a16="http://schemas.microsoft.com/office/drawing/2014/main" id="{057DDB9E-11C7-121C-3585-13A52FE755E6}"/>
                </a:ext>
              </a:extLst>
            </p:cNvPr>
            <p:cNvPicPr>
              <a:picLocks noChangeAspect="1"/>
            </p:cNvPicPr>
            <p:nvPr/>
          </p:nvPicPr>
          <p:blipFill>
            <a:blip r:embed="rId6"/>
            <a:srcRect/>
            <a:stretch/>
          </p:blipFill>
          <p:spPr>
            <a:xfrm>
              <a:off x="696808" y="3859632"/>
              <a:ext cx="495300" cy="495300"/>
            </a:xfrm>
            <a:prstGeom prst="rect">
              <a:avLst/>
            </a:prstGeom>
            <a:effectLst>
              <a:outerShdw blurRad="190500" dist="50800" dir="5400000" algn="ctr" rotWithShape="0">
                <a:srgbClr val="000000">
                  <a:alpha val="50000"/>
                </a:srgbClr>
              </a:outerShdw>
            </a:effectLst>
          </p:spPr>
        </p:pic>
        <p:sp>
          <p:nvSpPr>
            <p:cNvPr id="23" name="Text Placeholder 3">
              <a:extLst>
                <a:ext uri="{FF2B5EF4-FFF2-40B4-BE49-F238E27FC236}">
                  <a16:creationId xmlns:a16="http://schemas.microsoft.com/office/drawing/2014/main" id="{FDA0733F-E601-0BF9-DC37-66043F2F4FE1}"/>
                </a:ext>
              </a:extLst>
            </p:cNvPr>
            <p:cNvSpPr txBox="1">
              <a:spLocks/>
            </p:cNvSpPr>
            <p:nvPr/>
          </p:nvSpPr>
          <p:spPr bwMode="auto">
            <a:xfrm>
              <a:off x="1375048" y="3947409"/>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Inform the patient about the CDTS treatment programme </a:t>
              </a:r>
              <a:br>
                <a:rPr lang="en-US" dirty="0">
                  <a:solidFill>
                    <a:schemeClr val="bg1"/>
                  </a:solidFill>
                  <a:latin typeface="+mn-lt"/>
                </a:rPr>
              </a:br>
              <a:endParaRPr lang="en-US" dirty="0">
                <a:solidFill>
                  <a:schemeClr val="bg1"/>
                </a:solidFill>
                <a:latin typeface="+mn-lt"/>
              </a:endParaRPr>
            </a:p>
          </p:txBody>
        </p:sp>
      </p:grpSp>
      <p:grpSp>
        <p:nvGrpSpPr>
          <p:cNvPr id="27" name="Group 26">
            <a:extLst>
              <a:ext uri="{FF2B5EF4-FFF2-40B4-BE49-F238E27FC236}">
                <a16:creationId xmlns:a16="http://schemas.microsoft.com/office/drawing/2014/main" id="{E17EA793-268C-2C2A-9087-0FE96501A8D8}"/>
              </a:ext>
            </a:extLst>
          </p:cNvPr>
          <p:cNvGrpSpPr/>
          <p:nvPr/>
        </p:nvGrpSpPr>
        <p:grpSpPr>
          <a:xfrm>
            <a:off x="751898" y="5322409"/>
            <a:ext cx="7835971" cy="561525"/>
            <a:chOff x="717479" y="4859905"/>
            <a:chExt cx="7835971" cy="561525"/>
          </a:xfrm>
        </p:grpSpPr>
        <p:pic>
          <p:nvPicPr>
            <p:cNvPr id="28" name="Picture 27">
              <a:extLst>
                <a:ext uri="{FF2B5EF4-FFF2-40B4-BE49-F238E27FC236}">
                  <a16:creationId xmlns:a16="http://schemas.microsoft.com/office/drawing/2014/main" id="{5DE1B21C-427F-7923-07FF-D2F22B388C81}"/>
                </a:ext>
              </a:extLst>
            </p:cNvPr>
            <p:cNvPicPr>
              <a:picLocks noChangeAspect="1"/>
            </p:cNvPicPr>
            <p:nvPr/>
          </p:nvPicPr>
          <p:blipFill>
            <a:blip r:embed="rId7"/>
            <a:srcRect/>
            <a:stretch/>
          </p:blipFill>
          <p:spPr>
            <a:xfrm>
              <a:off x="717479" y="4926130"/>
              <a:ext cx="495300" cy="495300"/>
            </a:xfrm>
            <a:prstGeom prst="rect">
              <a:avLst/>
            </a:prstGeom>
            <a:effectLst>
              <a:outerShdw blurRad="190500" dist="50800" dir="5400000" algn="ctr" rotWithShape="0">
                <a:srgbClr val="000000">
                  <a:alpha val="50000"/>
                </a:srgbClr>
              </a:outerShdw>
            </a:effectLst>
          </p:spPr>
        </p:pic>
        <p:sp>
          <p:nvSpPr>
            <p:cNvPr id="29" name="Text Placeholder 3">
              <a:extLst>
                <a:ext uri="{FF2B5EF4-FFF2-40B4-BE49-F238E27FC236}">
                  <a16:creationId xmlns:a16="http://schemas.microsoft.com/office/drawing/2014/main" id="{925878EA-8F0B-4425-73FC-61480B2D45A8}"/>
                </a:ext>
              </a:extLst>
            </p:cNvPr>
            <p:cNvSpPr txBox="1">
              <a:spLocks/>
            </p:cNvSpPr>
            <p:nvPr/>
          </p:nvSpPr>
          <p:spPr bwMode="auto">
            <a:xfrm>
              <a:off x="1361300" y="485990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err="1">
                  <a:solidFill>
                    <a:schemeClr val="bg1"/>
                  </a:solidFill>
                  <a:latin typeface="+mn-lt"/>
                </a:rPr>
                <a:t>Summarise</a:t>
              </a:r>
              <a:r>
                <a:rPr lang="en-US" dirty="0">
                  <a:solidFill>
                    <a:schemeClr val="bg1"/>
                  </a:solidFill>
                  <a:latin typeface="+mn-lt"/>
                </a:rPr>
                <a:t> plan for the week</a:t>
              </a:r>
            </a:p>
          </p:txBody>
        </p:sp>
      </p:grpSp>
      <p:sp>
        <p:nvSpPr>
          <p:cNvPr id="34" name="Text Placeholder 3">
            <a:extLst>
              <a:ext uri="{FF2B5EF4-FFF2-40B4-BE49-F238E27FC236}">
                <a16:creationId xmlns:a16="http://schemas.microsoft.com/office/drawing/2014/main" id="{FA2D4FAB-AEFF-D803-09AD-572950E24CBF}"/>
              </a:ext>
            </a:extLst>
          </p:cNvPr>
          <p:cNvSpPr txBox="1">
            <a:spLocks/>
          </p:cNvSpPr>
          <p:nvPr/>
        </p:nvSpPr>
        <p:spPr bwMode="auto">
          <a:xfrm>
            <a:off x="1361300" y="300570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Assess tobacco dependence and explain how tobacco dependence develops</a:t>
            </a:r>
          </a:p>
        </p:txBody>
      </p:sp>
      <p:pic>
        <p:nvPicPr>
          <p:cNvPr id="35" name="Picture 34">
            <a:extLst>
              <a:ext uri="{FF2B5EF4-FFF2-40B4-BE49-F238E27FC236}">
                <a16:creationId xmlns:a16="http://schemas.microsoft.com/office/drawing/2014/main" id="{51F38DC7-D47E-4E30-27B5-0839E5402DD4}"/>
              </a:ext>
            </a:extLst>
          </p:cNvPr>
          <p:cNvPicPr>
            <a:picLocks noChangeAspect="1"/>
          </p:cNvPicPr>
          <p:nvPr/>
        </p:nvPicPr>
        <p:blipFill>
          <a:blip r:embed="rId8"/>
          <a:srcRect/>
          <a:stretch/>
        </p:blipFill>
        <p:spPr>
          <a:xfrm>
            <a:off x="706348" y="3085639"/>
            <a:ext cx="495300" cy="495300"/>
          </a:xfrm>
          <a:prstGeom prst="rect">
            <a:avLst/>
          </a:prstGeom>
          <a:effectLst>
            <a:outerShdw blurRad="190500" dist="50800" dir="5400000" algn="ctr" rotWithShape="0">
              <a:srgbClr val="000000">
                <a:alpha val="50000"/>
              </a:srgbClr>
            </a:outerShdw>
          </a:effectLst>
        </p:spPr>
      </p:pic>
      <p:sp>
        <p:nvSpPr>
          <p:cNvPr id="39" name="Text Placeholder 3">
            <a:extLst>
              <a:ext uri="{FF2B5EF4-FFF2-40B4-BE49-F238E27FC236}">
                <a16:creationId xmlns:a16="http://schemas.microsoft.com/office/drawing/2014/main" id="{1AEF4093-BB1D-5F54-6F7B-9369B49B5703}"/>
              </a:ext>
            </a:extLst>
          </p:cNvPr>
          <p:cNvSpPr txBox="1">
            <a:spLocks/>
          </p:cNvSpPr>
          <p:nvPr/>
        </p:nvSpPr>
        <p:spPr bwMode="auto">
          <a:xfrm>
            <a:off x="1361300" y="384055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Arial" panose="020B0604020202020204" pitchFamily="34" charset="0"/>
                <a:cs typeface="Arial" panose="020B0604020202020204" pitchFamily="34" charset="0"/>
              </a:rPr>
              <a:t>Explain and conduct carbon monoxide (CO) monitoring</a:t>
            </a:r>
          </a:p>
        </p:txBody>
      </p:sp>
      <p:pic>
        <p:nvPicPr>
          <p:cNvPr id="40" name="Picture 39">
            <a:extLst>
              <a:ext uri="{FF2B5EF4-FFF2-40B4-BE49-F238E27FC236}">
                <a16:creationId xmlns:a16="http://schemas.microsoft.com/office/drawing/2014/main" id="{92F93D2D-7C44-3A91-709D-593AD38D0196}"/>
              </a:ext>
            </a:extLst>
          </p:cNvPr>
          <p:cNvPicPr>
            <a:picLocks noChangeAspect="1"/>
          </p:cNvPicPr>
          <p:nvPr/>
        </p:nvPicPr>
        <p:blipFill>
          <a:blip r:embed="rId9"/>
          <a:srcRect/>
          <a:stretch/>
        </p:blipFill>
        <p:spPr>
          <a:xfrm>
            <a:off x="701688" y="3843237"/>
            <a:ext cx="495300" cy="495300"/>
          </a:xfrm>
          <a:prstGeom prst="rect">
            <a:avLst/>
          </a:prstGeom>
          <a:effectLst>
            <a:outerShdw blurRad="190500" dist="50800" dir="5400000" algn="ctr" rotWithShape="0">
              <a:srgbClr val="000000">
                <a:alpha val="50000"/>
              </a:srgbClr>
            </a:outerShdw>
          </a:effectLst>
        </p:spPr>
      </p:pic>
      <p:pic>
        <p:nvPicPr>
          <p:cNvPr id="2" name="Picture 1">
            <a:extLst>
              <a:ext uri="{FF2B5EF4-FFF2-40B4-BE49-F238E27FC236}">
                <a16:creationId xmlns:a16="http://schemas.microsoft.com/office/drawing/2014/main" id="{4353B423-66DC-6B0A-8977-283380A0ECAC}"/>
              </a:ext>
            </a:extLst>
          </p:cNvPr>
          <p:cNvPicPr>
            <a:picLocks noChangeAspect="1"/>
          </p:cNvPicPr>
          <p:nvPr/>
        </p:nvPicPr>
        <p:blipFill>
          <a:blip r:embed="rId9"/>
          <a:srcRect/>
          <a:stretch/>
        </p:blipFill>
        <p:spPr>
          <a:xfrm>
            <a:off x="701688" y="4594561"/>
            <a:ext cx="495300" cy="495300"/>
          </a:xfrm>
          <a:prstGeom prst="rect">
            <a:avLst/>
          </a:prstGeom>
          <a:effectLst>
            <a:outerShdw blurRad="190500" dist="50800" dir="5400000" algn="ctr" rotWithShape="0">
              <a:srgbClr val="000000">
                <a:alpha val="50000"/>
              </a:srgbClr>
            </a:outerShdw>
          </a:effectLst>
        </p:spPr>
      </p:pic>
      <p:sp>
        <p:nvSpPr>
          <p:cNvPr id="3" name="Text Placeholder 3">
            <a:extLst>
              <a:ext uri="{FF2B5EF4-FFF2-40B4-BE49-F238E27FC236}">
                <a16:creationId xmlns:a16="http://schemas.microsoft.com/office/drawing/2014/main" id="{2833315F-2EBE-4D71-A5EC-D83D62671ABF}"/>
              </a:ext>
            </a:extLst>
          </p:cNvPr>
          <p:cNvSpPr txBox="1">
            <a:spLocks/>
          </p:cNvSpPr>
          <p:nvPr/>
        </p:nvSpPr>
        <p:spPr bwMode="auto">
          <a:xfrm>
            <a:off x="1395719" y="4596961"/>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Arial" panose="020B0604020202020204" pitchFamily="34" charset="0"/>
                <a:cs typeface="Arial" panose="020B0604020202020204" pitchFamily="34" charset="0"/>
              </a:rPr>
              <a:t>Explain smoking diary </a:t>
            </a:r>
          </a:p>
        </p:txBody>
      </p:sp>
    </p:spTree>
    <p:extLst>
      <p:ext uri="{BB962C8B-B14F-4D97-AF65-F5344CB8AC3E}">
        <p14:creationId xmlns:p14="http://schemas.microsoft.com/office/powerpoint/2010/main" val="37999033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box 1">
            <a:extLst>
              <a:ext uri="{FF2B5EF4-FFF2-40B4-BE49-F238E27FC236}">
                <a16:creationId xmlns:a16="http://schemas.microsoft.com/office/drawing/2014/main" id="{82903F7C-EB80-A7E4-8503-956F687A2D4B}"/>
              </a:ext>
            </a:extLst>
          </p:cNvPr>
          <p:cNvGrpSpPr/>
          <p:nvPr/>
        </p:nvGrpSpPr>
        <p:grpSpPr>
          <a:xfrm>
            <a:off x="713973" y="1298096"/>
            <a:ext cx="4157830" cy="4801366"/>
            <a:chOff x="703582" y="1329269"/>
            <a:chExt cx="3756300" cy="4801366"/>
          </a:xfrm>
        </p:grpSpPr>
        <p:sp>
          <p:nvSpPr>
            <p:cNvPr id="2" name="Rectangle 1">
              <a:extLst>
                <a:ext uri="{FF2B5EF4-FFF2-40B4-BE49-F238E27FC236}">
                  <a16:creationId xmlns:a16="http://schemas.microsoft.com/office/drawing/2014/main" id="{EDB62CD3-A8AD-F7BF-0FB1-4D84C0964BA7}"/>
                </a:ext>
              </a:extLst>
            </p:cNvPr>
            <p:cNvSpPr/>
            <p:nvPr/>
          </p:nvSpPr>
          <p:spPr bwMode="auto">
            <a:xfrm>
              <a:off x="703582" y="1944312"/>
              <a:ext cx="3756300" cy="4186323"/>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5" name="box">
              <a:extLst>
                <a:ext uri="{FF2B5EF4-FFF2-40B4-BE49-F238E27FC236}">
                  <a16:creationId xmlns:a16="http://schemas.microsoft.com/office/drawing/2014/main" id="{0427C96F-88D1-6ECE-B511-71646DCFAEB8}"/>
                </a:ext>
              </a:extLst>
            </p:cNvPr>
            <p:cNvSpPr txBox="1">
              <a:spLocks/>
            </p:cNvSpPr>
            <p:nvPr/>
          </p:nvSpPr>
          <p:spPr bwMode="auto">
            <a:xfrm>
              <a:off x="703582" y="1329269"/>
              <a:ext cx="3756300" cy="615043"/>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dirty="0">
                  <a:solidFill>
                    <a:schemeClr val="bg1"/>
                  </a:solidFill>
                  <a:latin typeface="Arial" panose="020B0604020202020204" pitchFamily="34" charset="0"/>
                  <a:cs typeface="Arial" panose="020B0604020202020204" pitchFamily="34" charset="0"/>
                </a:rPr>
                <a:t>Preparation / Engagement tools</a:t>
              </a:r>
            </a:p>
          </p:txBody>
        </p:sp>
      </p:grpSp>
      <p:sp>
        <p:nvSpPr>
          <p:cNvPr id="3" name="Text Placeholder 2">
            <a:extLst>
              <a:ext uri="{FF2B5EF4-FFF2-40B4-BE49-F238E27FC236}">
                <a16:creationId xmlns:a16="http://schemas.microsoft.com/office/drawing/2014/main" id="{EEBDB2FB-A131-B644-1085-50B16EE097FD}"/>
              </a:ext>
            </a:extLst>
          </p:cNvPr>
          <p:cNvSpPr txBox="1">
            <a:spLocks/>
          </p:cNvSpPr>
          <p:nvPr/>
        </p:nvSpPr>
        <p:spPr bwMode="auto">
          <a:xfrm>
            <a:off x="1669377" y="2203783"/>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Smoking diary</a:t>
            </a:r>
          </a:p>
          <a:p>
            <a:pPr marL="0" indent="0">
              <a:lnSpc>
                <a:spcPts val="1800"/>
              </a:lnSpc>
              <a:spcBef>
                <a:spcPts val="0"/>
              </a:spcBef>
              <a:spcAft>
                <a:spcPts val="0"/>
              </a:spcAft>
              <a:buNone/>
            </a:pPr>
            <a:r>
              <a:rPr lang="en-US" sz="1400" dirty="0"/>
              <a:t>Learn about your smoking routines and triggers </a:t>
            </a:r>
          </a:p>
        </p:txBody>
      </p:sp>
      <p:sp>
        <p:nvSpPr>
          <p:cNvPr id="8" name="Text Placeholder 2">
            <a:extLst>
              <a:ext uri="{FF2B5EF4-FFF2-40B4-BE49-F238E27FC236}">
                <a16:creationId xmlns:a16="http://schemas.microsoft.com/office/drawing/2014/main" id="{64646143-4366-2444-127B-C3E1A9E2D1DD}"/>
              </a:ext>
            </a:extLst>
          </p:cNvPr>
          <p:cNvSpPr txBox="1">
            <a:spLocks/>
          </p:cNvSpPr>
          <p:nvPr/>
        </p:nvSpPr>
        <p:spPr bwMode="auto">
          <a:xfrm>
            <a:off x="1692303" y="3140739"/>
            <a:ext cx="2984629"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Personal Motives / Barriers</a:t>
            </a:r>
            <a:br>
              <a:rPr lang="en-US" sz="1400" dirty="0"/>
            </a:br>
            <a:r>
              <a:rPr lang="en-US" sz="1400" dirty="0"/>
              <a:t>what are the good things about smoking? The not so good things? </a:t>
            </a:r>
            <a:endParaRPr lang="en-US" sz="1300" dirty="0"/>
          </a:p>
        </p:txBody>
      </p:sp>
      <p:pic>
        <p:nvPicPr>
          <p:cNvPr id="9" name="3">
            <a:extLst>
              <a:ext uri="{FF2B5EF4-FFF2-40B4-BE49-F238E27FC236}">
                <a16:creationId xmlns:a16="http://schemas.microsoft.com/office/drawing/2014/main" id="{4222F09C-834A-E6B0-460C-8C3468F0B838}"/>
              </a:ext>
            </a:extLst>
          </p:cNvPr>
          <p:cNvPicPr>
            <a:picLocks noChangeAspect="1"/>
          </p:cNvPicPr>
          <p:nvPr/>
        </p:nvPicPr>
        <p:blipFill>
          <a:blip r:embed="rId3"/>
          <a:srcRect/>
          <a:stretch/>
        </p:blipFill>
        <p:spPr>
          <a:xfrm>
            <a:off x="927459" y="3146915"/>
            <a:ext cx="615043" cy="615043"/>
          </a:xfrm>
          <a:prstGeom prst="rect">
            <a:avLst/>
          </a:prstGeom>
          <a:effectLst>
            <a:outerShdw blurRad="190500" dist="50800" dir="5400000" algn="ctr" rotWithShape="0">
              <a:srgbClr val="000000">
                <a:alpha val="12000"/>
              </a:srgbClr>
            </a:outerShdw>
          </a:effectLst>
        </p:spPr>
      </p:pic>
      <p:sp>
        <p:nvSpPr>
          <p:cNvPr id="10" name="Text Placeholder 2">
            <a:extLst>
              <a:ext uri="{FF2B5EF4-FFF2-40B4-BE49-F238E27FC236}">
                <a16:creationId xmlns:a16="http://schemas.microsoft.com/office/drawing/2014/main" id="{956D1FDF-FF11-6CC9-FC6E-A97B6CBB2893}"/>
              </a:ext>
            </a:extLst>
          </p:cNvPr>
          <p:cNvSpPr txBox="1">
            <a:spLocks/>
          </p:cNvSpPr>
          <p:nvPr/>
        </p:nvSpPr>
        <p:spPr bwMode="auto">
          <a:xfrm>
            <a:off x="1726740" y="4024078"/>
            <a:ext cx="2845260"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Cut Down To Stop plan </a:t>
            </a:r>
          </a:p>
          <a:p>
            <a:pPr marL="0" indent="0">
              <a:lnSpc>
                <a:spcPts val="1800"/>
              </a:lnSpc>
              <a:spcBef>
                <a:spcPts val="0"/>
              </a:spcBef>
              <a:spcAft>
                <a:spcPts val="0"/>
              </a:spcAft>
              <a:buNone/>
            </a:pPr>
            <a:r>
              <a:rPr lang="en-US" sz="1300" dirty="0"/>
              <a:t>Weekly goal, what support will be used</a:t>
            </a:r>
          </a:p>
        </p:txBody>
      </p:sp>
      <p:pic>
        <p:nvPicPr>
          <p:cNvPr id="11" name="4">
            <a:extLst>
              <a:ext uri="{FF2B5EF4-FFF2-40B4-BE49-F238E27FC236}">
                <a16:creationId xmlns:a16="http://schemas.microsoft.com/office/drawing/2014/main" id="{7DC0C2ED-DED9-AB19-07CB-2AFAE12068BE}"/>
              </a:ext>
            </a:extLst>
          </p:cNvPr>
          <p:cNvPicPr>
            <a:picLocks noChangeAspect="1"/>
          </p:cNvPicPr>
          <p:nvPr/>
        </p:nvPicPr>
        <p:blipFill>
          <a:blip r:embed="rId4"/>
          <a:srcRect/>
          <a:stretch/>
        </p:blipFill>
        <p:spPr>
          <a:xfrm>
            <a:off x="958960" y="4024078"/>
            <a:ext cx="615043" cy="615043"/>
          </a:xfrm>
          <a:prstGeom prst="rect">
            <a:avLst/>
          </a:prstGeom>
          <a:effectLst>
            <a:outerShdw blurRad="190500" dist="50800" dir="5400000" algn="ctr" rotWithShape="0">
              <a:srgbClr val="000000">
                <a:alpha val="12000"/>
              </a:srgbClr>
            </a:outerShdw>
          </a:effectLst>
        </p:spPr>
      </p:pic>
      <p:sp>
        <p:nvSpPr>
          <p:cNvPr id="15" name="Text Placeholder 2">
            <a:extLst>
              <a:ext uri="{FF2B5EF4-FFF2-40B4-BE49-F238E27FC236}">
                <a16:creationId xmlns:a16="http://schemas.microsoft.com/office/drawing/2014/main" id="{BCEE7DD8-216C-661F-197F-1314B2F9E6E1}"/>
              </a:ext>
            </a:extLst>
          </p:cNvPr>
          <p:cNvSpPr txBox="1">
            <a:spLocks/>
          </p:cNvSpPr>
          <p:nvPr/>
        </p:nvSpPr>
        <p:spPr bwMode="auto">
          <a:xfrm>
            <a:off x="5635439" y="2987029"/>
            <a:ext cx="2634431" cy="96157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endParaRPr lang="en-US" sz="1300" dirty="0"/>
          </a:p>
        </p:txBody>
      </p:sp>
      <p:pic>
        <p:nvPicPr>
          <p:cNvPr id="20" name="7">
            <a:extLst>
              <a:ext uri="{FF2B5EF4-FFF2-40B4-BE49-F238E27FC236}">
                <a16:creationId xmlns:a16="http://schemas.microsoft.com/office/drawing/2014/main" id="{3B46F53A-568F-BB6E-BCFA-893219F61853}"/>
              </a:ext>
            </a:extLst>
          </p:cNvPr>
          <p:cNvPicPr>
            <a:picLocks noChangeAspect="1"/>
          </p:cNvPicPr>
          <p:nvPr/>
        </p:nvPicPr>
        <p:blipFill>
          <a:blip r:embed="rId5"/>
          <a:srcRect/>
          <a:stretch/>
        </p:blipFill>
        <p:spPr>
          <a:xfrm>
            <a:off x="890572" y="2205239"/>
            <a:ext cx="615043" cy="615043"/>
          </a:xfrm>
          <a:prstGeom prst="rect">
            <a:avLst/>
          </a:prstGeom>
          <a:effectLst>
            <a:outerShdw blurRad="190500" dist="50800" dir="5400000" algn="ctr" rotWithShape="0">
              <a:srgbClr val="000000">
                <a:alpha val="12000"/>
              </a:srgbClr>
            </a:outerShdw>
          </a:effectLst>
        </p:spPr>
      </p:pic>
      <p:sp>
        <p:nvSpPr>
          <p:cNvPr id="17" name="Text Placeholder 2">
            <a:extLst>
              <a:ext uri="{FF2B5EF4-FFF2-40B4-BE49-F238E27FC236}">
                <a16:creationId xmlns:a16="http://schemas.microsoft.com/office/drawing/2014/main" id="{16B4CDAD-232C-B0C2-055B-4412A0390F1C}"/>
              </a:ext>
            </a:extLst>
          </p:cNvPr>
          <p:cNvSpPr txBox="1">
            <a:spLocks/>
          </p:cNvSpPr>
          <p:nvPr/>
        </p:nvSpPr>
        <p:spPr bwMode="auto">
          <a:xfrm>
            <a:off x="1649785" y="5066131"/>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Coping Plan</a:t>
            </a:r>
          </a:p>
          <a:p>
            <a:pPr marL="0" indent="0">
              <a:lnSpc>
                <a:spcPts val="1800"/>
              </a:lnSpc>
              <a:spcBef>
                <a:spcPts val="0"/>
              </a:spcBef>
              <a:spcAft>
                <a:spcPts val="0"/>
              </a:spcAft>
              <a:buNone/>
            </a:pPr>
            <a:r>
              <a:rPr lang="en-US" sz="1400" dirty="0"/>
              <a:t>Plan for addressing personal smoking routines and triggers</a:t>
            </a:r>
          </a:p>
        </p:txBody>
      </p:sp>
      <p:pic>
        <p:nvPicPr>
          <p:cNvPr id="18" name="8">
            <a:extLst>
              <a:ext uri="{FF2B5EF4-FFF2-40B4-BE49-F238E27FC236}">
                <a16:creationId xmlns:a16="http://schemas.microsoft.com/office/drawing/2014/main" id="{0A6710F8-2229-F4BE-29BF-6A925B9CC237}"/>
              </a:ext>
            </a:extLst>
          </p:cNvPr>
          <p:cNvPicPr>
            <a:picLocks noChangeAspect="1"/>
          </p:cNvPicPr>
          <p:nvPr/>
        </p:nvPicPr>
        <p:blipFill>
          <a:blip r:embed="rId6"/>
          <a:srcRect/>
          <a:stretch/>
        </p:blipFill>
        <p:spPr>
          <a:xfrm>
            <a:off x="927459" y="5066132"/>
            <a:ext cx="615043" cy="615043"/>
          </a:xfrm>
          <a:prstGeom prst="rect">
            <a:avLst/>
          </a:prstGeom>
          <a:effectLst>
            <a:outerShdw blurRad="190500" dist="50800" dir="5400000" algn="ctr" rotWithShape="0">
              <a:srgbClr val="000000">
                <a:alpha val="12000"/>
              </a:srgbClr>
            </a:outerShdw>
          </a:effectLst>
        </p:spPr>
      </p:pic>
      <p:sp>
        <p:nvSpPr>
          <p:cNvPr id="22" name="Title 1">
            <a:extLst>
              <a:ext uri="{FF2B5EF4-FFF2-40B4-BE49-F238E27FC236}">
                <a16:creationId xmlns:a16="http://schemas.microsoft.com/office/drawing/2014/main" id="{D5C0FFEE-5C2C-7B82-1FC5-6ABB7DBB0E06}"/>
              </a:ext>
            </a:extLst>
          </p:cNvPr>
          <p:cNvSpPr txBox="1">
            <a:spLocks/>
          </p:cNvSpPr>
          <p:nvPr/>
        </p:nvSpPr>
        <p:spPr>
          <a:xfrm>
            <a:off x="571500" y="343039"/>
            <a:ext cx="7962900" cy="615043"/>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dirty="0"/>
              <a:t>Cut Down To Stop Plan</a:t>
            </a:r>
          </a:p>
        </p:txBody>
      </p:sp>
      <p:pic>
        <p:nvPicPr>
          <p:cNvPr id="12" name="Picture 11" descr="Table&#10;&#10;Description automatically generated">
            <a:extLst>
              <a:ext uri="{FF2B5EF4-FFF2-40B4-BE49-F238E27FC236}">
                <a16:creationId xmlns:a16="http://schemas.microsoft.com/office/drawing/2014/main" id="{BEF8BA93-D214-F524-3BA7-26F3E9ED78A9}"/>
              </a:ext>
            </a:extLst>
          </p:cNvPr>
          <p:cNvPicPr>
            <a:picLocks noChangeAspect="1"/>
          </p:cNvPicPr>
          <p:nvPr/>
        </p:nvPicPr>
        <p:blipFill>
          <a:blip r:embed="rId7"/>
          <a:stretch>
            <a:fillRect/>
          </a:stretch>
        </p:blipFill>
        <p:spPr>
          <a:xfrm>
            <a:off x="5085289" y="1304546"/>
            <a:ext cx="3539423" cy="4794916"/>
          </a:xfrm>
          <a:prstGeom prst="rect">
            <a:avLst/>
          </a:prstGeom>
        </p:spPr>
      </p:pic>
      <p:pic>
        <p:nvPicPr>
          <p:cNvPr id="27" name="Picture 26" descr="Table&#10;&#10;Description automatically generated">
            <a:extLst>
              <a:ext uri="{FF2B5EF4-FFF2-40B4-BE49-F238E27FC236}">
                <a16:creationId xmlns:a16="http://schemas.microsoft.com/office/drawing/2014/main" id="{2F3D312C-0AB3-FF56-4A02-C569A93D9F4B}"/>
              </a:ext>
            </a:extLst>
          </p:cNvPr>
          <p:cNvPicPr>
            <a:picLocks noChangeAspect="1"/>
          </p:cNvPicPr>
          <p:nvPr/>
        </p:nvPicPr>
        <p:blipFill>
          <a:blip r:embed="rId8"/>
          <a:stretch>
            <a:fillRect/>
          </a:stretch>
        </p:blipFill>
        <p:spPr>
          <a:xfrm>
            <a:off x="5116790" y="1304546"/>
            <a:ext cx="3283706" cy="4813716"/>
          </a:xfrm>
          <a:prstGeom prst="rect">
            <a:avLst/>
          </a:prstGeom>
        </p:spPr>
      </p:pic>
      <p:pic>
        <p:nvPicPr>
          <p:cNvPr id="23" name="Picture 22" descr="Text&#10;&#10;Description automatically generated with medium confidence">
            <a:extLst>
              <a:ext uri="{FF2B5EF4-FFF2-40B4-BE49-F238E27FC236}">
                <a16:creationId xmlns:a16="http://schemas.microsoft.com/office/drawing/2014/main" id="{4B7ED46C-5A11-C24C-98E7-026C8C6B7762}"/>
              </a:ext>
            </a:extLst>
          </p:cNvPr>
          <p:cNvPicPr>
            <a:picLocks noChangeAspect="1"/>
          </p:cNvPicPr>
          <p:nvPr/>
        </p:nvPicPr>
        <p:blipFill>
          <a:blip r:embed="rId9"/>
          <a:stretch>
            <a:fillRect/>
          </a:stretch>
        </p:blipFill>
        <p:spPr>
          <a:xfrm>
            <a:off x="5116790" y="1334122"/>
            <a:ext cx="3523225" cy="4735764"/>
          </a:xfrm>
          <a:prstGeom prst="rect">
            <a:avLst/>
          </a:prstGeom>
        </p:spPr>
      </p:pic>
      <p:sp>
        <p:nvSpPr>
          <p:cNvPr id="4" name="TextBox 3">
            <a:extLst>
              <a:ext uri="{FF2B5EF4-FFF2-40B4-BE49-F238E27FC236}">
                <a16:creationId xmlns:a16="http://schemas.microsoft.com/office/drawing/2014/main" id="{7B12BFC6-AF40-892E-D9DE-D83B4A4BB94B}"/>
              </a:ext>
            </a:extLst>
          </p:cNvPr>
          <p:cNvSpPr txBox="1"/>
          <p:nvPr/>
        </p:nvSpPr>
        <p:spPr bwMode="auto">
          <a:xfrm>
            <a:off x="5874956" y="5907859"/>
            <a:ext cx="1960088" cy="607102"/>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6</a:t>
            </a:r>
          </a:p>
        </p:txBody>
      </p:sp>
    </p:spTree>
    <p:extLst>
      <p:ext uri="{BB962C8B-B14F-4D97-AF65-F5344CB8AC3E}">
        <p14:creationId xmlns:p14="http://schemas.microsoft.com/office/powerpoint/2010/main" val="2979053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1000"/>
                            </p:stCondLst>
                            <p:childTnLst>
                              <p:par>
                                <p:cTn id="9" presetID="2" presetClass="entr" presetSubtype="2" fill="hold" nodeType="afterEffect">
                                  <p:stCondLst>
                                    <p:cond delay="5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2500"/>
                            </p:stCondLst>
                            <p:childTnLst>
                              <p:par>
                                <p:cTn id="18" presetID="10" presetClass="entr" presetSubtype="0" fill="hold" nodeType="after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3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4000"/>
                            </p:stCondLst>
                            <p:childTnLst>
                              <p:par>
                                <p:cTn id="26" presetID="10" presetClass="entr" presetSubtype="0" fill="hold" nodeType="after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5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5500"/>
                            </p:stCondLst>
                            <p:childTnLst>
                              <p:par>
                                <p:cTn id="34" presetID="10" presetClass="entr" presetSubtype="0" fill="hold" grpId="0" nodeType="afterEffect" nodePh="1">
                                  <p:stCondLst>
                                    <p:cond delay="0"/>
                                  </p:stCondLst>
                                  <p:endCondLst>
                                    <p:cond evt="begin" delay="0">
                                      <p:tn val="34"/>
                                    </p:cond>
                                  </p:end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6000"/>
                            </p:stCondLst>
                            <p:childTnLst>
                              <p:par>
                                <p:cTn id="38" presetID="10" presetClass="entr" presetSubtype="0" fill="hold" nodeType="afterEffect">
                                  <p:stCondLst>
                                    <p:cond delay="5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7000"/>
                            </p:stCondLst>
                            <p:childTnLst>
                              <p:par>
                                <p:cTn id="42" presetID="10" presetClass="entr" presetSubtype="0" fill="hold" nodeType="afterEffect">
                                  <p:stCondLst>
                                    <p:cond delay="5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8000"/>
                            </p:stCondLst>
                            <p:childTnLst>
                              <p:par>
                                <p:cTn id="46" presetID="10"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23"/>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7"/>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27"/>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0" grpId="0"/>
      <p:bldP spid="15" grpId="0"/>
      <p:bldP spid="17"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C53FF2-7042-B41F-098E-FB191699F21C}"/>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7155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4500"/>
              </a:lnSpc>
              <a:buNone/>
            </a:pPr>
            <a:r>
              <a:rPr lang="en-US" sz="4000" b="1" dirty="0">
                <a:solidFill>
                  <a:schemeClr val="bg1"/>
                </a:solidFill>
                <a:latin typeface="Arial" panose="020B0604020202020204" pitchFamily="34" charset="0"/>
                <a:cs typeface="Arial" panose="020B0604020202020204" pitchFamily="34" charset="0"/>
              </a:rPr>
              <a:t>Break</a:t>
            </a:r>
          </a:p>
        </p:txBody>
      </p:sp>
    </p:spTree>
    <p:extLst>
      <p:ext uri="{BB962C8B-B14F-4D97-AF65-F5344CB8AC3E}">
        <p14:creationId xmlns:p14="http://schemas.microsoft.com/office/powerpoint/2010/main" val="19444342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5689718-41AE-4964-96CB-C80015A35E49}"/>
              </a:ext>
            </a:extLst>
          </p:cNvPr>
          <p:cNvPicPr>
            <a:picLocks noChangeAspect="1"/>
          </p:cNvPicPr>
          <p:nvPr/>
        </p:nvPicPr>
        <p:blipFill>
          <a:blip r:embed="rId3"/>
          <a:srcRect/>
          <a:stretch/>
        </p:blipFill>
        <p:spPr>
          <a:xfrm>
            <a:off x="0" y="0"/>
            <a:ext cx="9144000" cy="6858000"/>
          </a:xfrm>
          <a:prstGeom prst="rect">
            <a:avLst/>
          </a:prstGeom>
        </p:spPr>
      </p:pic>
      <p:sp>
        <p:nvSpPr>
          <p:cNvPr id="3" name="Title 1">
            <a:extLst>
              <a:ext uri="{FF2B5EF4-FFF2-40B4-BE49-F238E27FC236}">
                <a16:creationId xmlns:a16="http://schemas.microsoft.com/office/drawing/2014/main" id="{B4EEE299-5542-591D-894D-A9A4AD5EB234}"/>
              </a:ext>
            </a:extLst>
          </p:cNvPr>
          <p:cNvSpPr txBox="1">
            <a:spLocks/>
          </p:cNvSpPr>
          <p:nvPr/>
        </p:nvSpPr>
        <p:spPr>
          <a:xfrm>
            <a:off x="590550" y="732692"/>
            <a:ext cx="7962900" cy="1546860"/>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200" b="1" dirty="0">
                <a:latin typeface="Arial" panose="020B0604020202020204" pitchFamily="34" charset="0"/>
                <a:cs typeface="Arial" panose="020B0604020202020204" pitchFamily="34" charset="0"/>
              </a:rPr>
              <a:t>Over to you…</a:t>
            </a:r>
          </a:p>
        </p:txBody>
      </p:sp>
    </p:spTree>
    <p:extLst>
      <p:ext uri="{BB962C8B-B14F-4D97-AF65-F5344CB8AC3E}">
        <p14:creationId xmlns:p14="http://schemas.microsoft.com/office/powerpoint/2010/main" val="2251680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Skills practice: Handout 5</a:t>
            </a:r>
          </a:p>
        </p:txBody>
      </p:sp>
      <p:grpSp>
        <p:nvGrpSpPr>
          <p:cNvPr id="6" name="Group 5">
            <a:extLst>
              <a:ext uri="{FF2B5EF4-FFF2-40B4-BE49-F238E27FC236}">
                <a16:creationId xmlns:a16="http://schemas.microsoft.com/office/drawing/2014/main" id="{E8D11BCB-1B5A-A2DA-BA68-7BF29B1A4C6A}"/>
              </a:ext>
            </a:extLst>
          </p:cNvPr>
          <p:cNvGrpSpPr/>
          <p:nvPr/>
        </p:nvGrpSpPr>
        <p:grpSpPr>
          <a:xfrm>
            <a:off x="6563267" y="2601351"/>
            <a:ext cx="2335696" cy="2385175"/>
            <a:chOff x="6563267" y="2934061"/>
            <a:chExt cx="2335696" cy="2385175"/>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Michael, </a:t>
              </a:r>
              <a:r>
                <a:rPr lang="en-US" sz="1700" dirty="0">
                  <a:latin typeface="Arial" panose="020B0604020202020204" pitchFamily="34" charset="0"/>
                  <a:cs typeface="Arial" panose="020B0604020202020204" pitchFamily="34" charset="0"/>
                </a:rPr>
                <a:t>55</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E3DD4936-FE18-8875-43E1-E507B9A3027A}"/>
                </a:ext>
              </a:extLst>
            </p:cNvPr>
            <p:cNvPicPr>
              <a:picLocks noChangeAspect="1"/>
            </p:cNvPicPr>
            <p:nvPr/>
          </p:nvPicPr>
          <p:blipFill>
            <a:blip r:embed="rId3"/>
            <a:srcRect/>
            <a:stretch/>
          </p:blipFill>
          <p:spPr>
            <a:xfrm>
              <a:off x="6919631" y="2934061"/>
              <a:ext cx="1730753" cy="1545057"/>
            </a:xfrm>
            <a:prstGeom prst="rect">
              <a:avLst/>
            </a:prstGeom>
          </p:spPr>
        </p:pic>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1" name="Footer Placeholder 3">
            <a:extLst>
              <a:ext uri="{FF2B5EF4-FFF2-40B4-BE49-F238E27FC236}">
                <a16:creationId xmlns:a16="http://schemas.microsoft.com/office/drawing/2014/main" id="{B809B76B-4BF0-71F7-E612-400D9252F04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graphicFrame>
        <p:nvGraphicFramePr>
          <p:cNvPr id="15" name="Table 14">
            <a:extLst>
              <a:ext uri="{FF2B5EF4-FFF2-40B4-BE49-F238E27FC236}">
                <a16:creationId xmlns:a16="http://schemas.microsoft.com/office/drawing/2014/main" id="{DCB825DB-8C3A-2E7D-914E-BECE06A131FF}"/>
              </a:ext>
            </a:extLst>
          </p:cNvPr>
          <p:cNvGraphicFramePr>
            <a:graphicFrameLocks noGrp="1"/>
          </p:cNvGraphicFramePr>
          <p:nvPr/>
        </p:nvGraphicFramePr>
        <p:xfrm>
          <a:off x="701303" y="1595647"/>
          <a:ext cx="5793500" cy="4476742"/>
        </p:xfrm>
        <a:graphic>
          <a:graphicData uri="http://schemas.openxmlformats.org/drawingml/2006/table">
            <a:tbl>
              <a:tblPr firstRow="1" bandRow="1">
                <a:tableStyleId>{5C22544A-7EE6-4342-B048-85BDC9FD1C3A}</a:tableStyleId>
              </a:tblPr>
              <a:tblGrid>
                <a:gridCol w="1804505">
                  <a:extLst>
                    <a:ext uri="{9D8B030D-6E8A-4147-A177-3AD203B41FA5}">
                      <a16:colId xmlns:a16="http://schemas.microsoft.com/office/drawing/2014/main" val="3889081879"/>
                    </a:ext>
                  </a:extLst>
                </a:gridCol>
                <a:gridCol w="3988995">
                  <a:extLst>
                    <a:ext uri="{9D8B030D-6E8A-4147-A177-3AD203B41FA5}">
                      <a16:colId xmlns:a16="http://schemas.microsoft.com/office/drawing/2014/main" val="600406677"/>
                    </a:ext>
                  </a:extLst>
                </a:gridCol>
              </a:tblGrid>
              <a:tr h="257879">
                <a:tc>
                  <a:txBody>
                    <a:bodyPr/>
                    <a:lstStyle/>
                    <a:p>
                      <a:pPr algn="l">
                        <a:lnSpc>
                          <a:spcPts val="1400"/>
                        </a:lnSpc>
                        <a:spcBef>
                          <a:spcPts val="300"/>
                        </a:spcBef>
                        <a:spcAft>
                          <a:spcPts val="300"/>
                        </a:spcAft>
                      </a:pPr>
                      <a:r>
                        <a:rPr lang="en-US" sz="1050" b="1" i="0" dirty="0">
                          <a:latin typeface="Arial" panose="020B0604020202020204" pitchFamily="34" charset="0"/>
                          <a:cs typeface="Arial" panose="020B0604020202020204" pitchFamily="34" charset="0"/>
                        </a:rPr>
                        <a:t>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55-year-old male living with Schizophrenia. Taking Clozopine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430505993"/>
                  </a:ext>
                </a:extLst>
              </a:tr>
              <a:tr h="481422">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Readiness &amp; ability </a:t>
                      </a:r>
                      <a:br>
                        <a:rPr lang="en-US" sz="1050" b="1" i="0" dirty="0">
                          <a:solidFill>
                            <a:schemeClr val="bg1"/>
                          </a:solidFill>
                          <a:latin typeface="Arial" panose="020B0604020202020204" pitchFamily="34" charset="0"/>
                          <a:cs typeface="Arial" panose="020B0604020202020204" pitchFamily="34" charset="0"/>
                        </a:rPr>
                      </a:br>
                      <a:r>
                        <a:rPr lang="en-US" sz="1050" b="1" i="0" dirty="0">
                          <a:solidFill>
                            <a:schemeClr val="bg1"/>
                          </a:solidFill>
                          <a:latin typeface="Arial" panose="020B0604020202020204" pitchFamily="34" charset="0"/>
                          <a:cs typeface="Arial" panose="020B0604020202020204" pitchFamily="34" charset="0"/>
                        </a:rPr>
                        <a:t>to quit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Does not think they could just stop ‘like that’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 tried it in past, didn’t last long.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4107125779"/>
                  </a:ext>
                </a:extLst>
              </a:tr>
              <a:tr h="515793">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Readiness &amp; ability </a:t>
                      </a:r>
                      <a:br>
                        <a:rPr lang="en-US" sz="1050" b="1" i="0" dirty="0">
                          <a:solidFill>
                            <a:schemeClr val="bg1"/>
                          </a:solidFill>
                          <a:latin typeface="Arial" panose="020B0604020202020204" pitchFamily="34" charset="0"/>
                          <a:cs typeface="Arial" panose="020B0604020202020204" pitchFamily="34" charset="0"/>
                        </a:rPr>
                      </a:br>
                      <a:r>
                        <a:rPr lang="en-US" sz="1050" b="1" i="0" dirty="0">
                          <a:solidFill>
                            <a:schemeClr val="bg1"/>
                          </a:solidFill>
                          <a:latin typeface="Arial" panose="020B0604020202020204" pitchFamily="34" charset="0"/>
                          <a:cs typeface="Arial" panose="020B0604020202020204" pitchFamily="34" charset="0"/>
                        </a:rPr>
                        <a:t>to ‘cut down to stop’</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Willing to try cutting down and will think about setting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a quit date later 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530125146"/>
                  </a:ext>
                </a:extLst>
              </a:tr>
              <a:tr h="46421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Motivation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Really wants to quit, does not like the smell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and just cannot afford 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476263633"/>
                  </a:ext>
                </a:extLst>
              </a:tr>
              <a:tr h="27958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Support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Lives alone and/or with mates. Most family and friends smoke and unlikely to be supportive of him quitting.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331932257"/>
                  </a:ext>
                </a:extLst>
              </a:tr>
              <a:tr h="452556">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Barriers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Daughter he sees fairly regularly smokes and does not think he will be able to quit. If he doesn’t smoke can’t think what they will do instead.</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206747704"/>
                  </a:ext>
                </a:extLst>
              </a:tr>
              <a:tr h="360319">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Current smoking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cs typeface="Arial" panose="020B0604020202020204" pitchFamily="34" charset="0"/>
                        </a:rPr>
                        <a:t>Smokes around 50 a day, more at the weekends.</a:t>
                      </a:r>
                      <a:endPar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165269166"/>
                  </a:ext>
                </a:extLst>
              </a:tr>
              <a:tr h="41074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Past quit attempts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Managed to stop a few times but only for a few days </a:t>
                      </a:r>
                      <a:b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days / week. Last attempt two years ago.</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119161721"/>
                  </a:ext>
                </a:extLst>
              </a:tr>
              <a:tr h="250517">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NRT 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Tried ‘cold turkey’ last time.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362907722"/>
                  </a:ext>
                </a:extLst>
              </a:tr>
              <a:tr h="395096">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Medication choice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Not sure, but knows a friend who uses </a:t>
                      </a:r>
                      <a:r>
                        <a:rPr lang="en-GB" sz="1050" b="0" i="0">
                          <a:solidFill>
                            <a:schemeClr val="tx1"/>
                          </a:solidFill>
                          <a:effectLst/>
                          <a:latin typeface="Arial" panose="020B0604020202020204" pitchFamily="34" charset="0"/>
                          <a:ea typeface="Calibri" panose="020F0502020204030204" pitchFamily="34" charset="0"/>
                          <a:cs typeface="Arial" panose="020B0604020202020204" pitchFamily="34" charset="0"/>
                        </a:rPr>
                        <a:t>a vape ( e-cigarette) </a:t>
                      </a:r>
                      <a:b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and he is thinking of using this.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296432506"/>
                  </a:ext>
                </a:extLst>
              </a:tr>
              <a:tr h="443952">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Risk situations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ct val="115000"/>
                        </a:lnSpc>
                        <a:spcAft>
                          <a:spcPts val="1000"/>
                        </a:spcAft>
                      </a:pPr>
                      <a:r>
                        <a:rPr lang="en-GB" sz="1050" dirty="0">
                          <a:solidFill>
                            <a:schemeClr val="tx1"/>
                          </a:solidFill>
                          <a:effectLst/>
                          <a:latin typeface="Arial" panose="020B0604020202020204" pitchFamily="34" charset="0"/>
                          <a:cs typeface="Arial" panose="020B0604020202020204" pitchFamily="34" charset="0"/>
                        </a:rPr>
                        <a:t>Going to pub. first thing in morning, seeing daughter, coffee breaks.</a:t>
                      </a:r>
                      <a:endParaRPr lang="en-CA" sz="105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810347506"/>
                  </a:ext>
                </a:extLst>
              </a:tr>
            </a:tbl>
          </a:graphicData>
        </a:graphic>
      </p:graphicFrame>
    </p:spTree>
    <p:extLst>
      <p:ext uri="{BB962C8B-B14F-4D97-AF65-F5344CB8AC3E}">
        <p14:creationId xmlns:p14="http://schemas.microsoft.com/office/powerpoint/2010/main" val="6496217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EED532-BC35-C821-8452-CA4E5E34C0CA}"/>
              </a:ext>
            </a:extLst>
          </p:cNvPr>
          <p:cNvPicPr>
            <a:picLocks noChangeAspect="1"/>
          </p:cNvPicPr>
          <p:nvPr/>
        </p:nvPicPr>
        <p:blipFill>
          <a:blip r:embed="rId3"/>
          <a:stretch>
            <a:fillRect/>
          </a:stretch>
        </p:blipFill>
        <p:spPr>
          <a:xfrm>
            <a:off x="0" y="-16935"/>
            <a:ext cx="9144000" cy="6858000"/>
          </a:xfrm>
          <a:prstGeom prst="rect">
            <a:avLst/>
          </a:prstGeom>
        </p:spPr>
      </p:pic>
      <p:sp>
        <p:nvSpPr>
          <p:cNvPr id="6" name="Title 1">
            <a:extLst>
              <a:ext uri="{FF2B5EF4-FFF2-40B4-BE49-F238E27FC236}">
                <a16:creationId xmlns:a16="http://schemas.microsoft.com/office/drawing/2014/main" id="{95F08FF3-292A-18D4-5572-382E60259ECB}"/>
              </a:ext>
            </a:extLst>
          </p:cNvPr>
          <p:cNvSpPr>
            <a:spLocks noGrp="1"/>
          </p:cNvSpPr>
          <p:nvPr>
            <p:ph type="title"/>
          </p:nvPr>
        </p:nvSpPr>
        <p:spPr>
          <a:xfrm>
            <a:off x="593272" y="152400"/>
            <a:ext cx="7962900" cy="1066800"/>
          </a:xfrm>
        </p:spPr>
        <p:txBody>
          <a:bodyPr/>
          <a:lstStyle/>
          <a:p>
            <a:r>
              <a:rPr lang="en-US" dirty="0">
                <a:solidFill>
                  <a:srgbClr val="F79645"/>
                </a:solidFill>
              </a:rPr>
              <a:t> CDTS skills practice</a:t>
            </a:r>
            <a:endParaRPr lang="en-US" dirty="0"/>
          </a:p>
        </p:txBody>
      </p:sp>
      <p:pic>
        <p:nvPicPr>
          <p:cNvPr id="8" name="Picture 7">
            <a:extLst>
              <a:ext uri="{FF2B5EF4-FFF2-40B4-BE49-F238E27FC236}">
                <a16:creationId xmlns:a16="http://schemas.microsoft.com/office/drawing/2014/main" id="{03E7C9D3-EA7F-06AF-F9E0-31C2FA26A6EF}"/>
              </a:ext>
            </a:extLst>
          </p:cNvPr>
          <p:cNvPicPr>
            <a:picLocks noChangeAspect="1"/>
          </p:cNvPicPr>
          <p:nvPr/>
        </p:nvPicPr>
        <p:blipFill>
          <a:blip r:embed="rId4"/>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9" name="Group 8">
            <a:extLst>
              <a:ext uri="{FF2B5EF4-FFF2-40B4-BE49-F238E27FC236}">
                <a16:creationId xmlns:a16="http://schemas.microsoft.com/office/drawing/2014/main" id="{48967DEC-DB5F-815A-455E-3C8BD22824AE}"/>
              </a:ext>
            </a:extLst>
          </p:cNvPr>
          <p:cNvGrpSpPr/>
          <p:nvPr/>
        </p:nvGrpSpPr>
        <p:grpSpPr>
          <a:xfrm>
            <a:off x="696808" y="1584303"/>
            <a:ext cx="7860850" cy="559150"/>
            <a:chOff x="696808" y="1227727"/>
            <a:chExt cx="7860850" cy="559150"/>
          </a:xfrm>
        </p:grpSpPr>
        <p:pic>
          <p:nvPicPr>
            <p:cNvPr id="10" name="Picture 9">
              <a:extLst>
                <a:ext uri="{FF2B5EF4-FFF2-40B4-BE49-F238E27FC236}">
                  <a16:creationId xmlns:a16="http://schemas.microsoft.com/office/drawing/2014/main" id="{2DDFB2AD-CE49-1DE9-3FA1-6239642E12D2}"/>
                </a:ext>
              </a:extLst>
            </p:cNvPr>
            <p:cNvPicPr>
              <a:picLocks noChangeAspect="1"/>
            </p:cNvPicPr>
            <p:nvPr/>
          </p:nvPicPr>
          <p:blipFill>
            <a:blip r:embed="rId5"/>
            <a:srcRect/>
            <a:stretch/>
          </p:blipFill>
          <p:spPr>
            <a:xfrm>
              <a:off x="696808" y="1259652"/>
              <a:ext cx="495300" cy="495300"/>
            </a:xfrm>
            <a:prstGeom prst="rect">
              <a:avLst/>
            </a:prstGeom>
            <a:effectLst>
              <a:outerShdw blurRad="190500" dist="50800" dir="5400000" algn="ctr" rotWithShape="0">
                <a:srgbClr val="000000">
                  <a:alpha val="50000"/>
                </a:srgbClr>
              </a:outerShdw>
            </a:effectLst>
          </p:spPr>
        </p:pic>
        <p:sp>
          <p:nvSpPr>
            <p:cNvPr id="11" name="Text Placeholder 3">
              <a:extLst>
                <a:ext uri="{FF2B5EF4-FFF2-40B4-BE49-F238E27FC236}">
                  <a16:creationId xmlns:a16="http://schemas.microsoft.com/office/drawing/2014/main" id="{FC83F635-5416-89D5-32D9-F3740348762C}"/>
                </a:ext>
              </a:extLst>
            </p:cNvPr>
            <p:cNvSpPr txBox="1">
              <a:spLocks/>
            </p:cNvSpPr>
            <p:nvPr/>
          </p:nvSpPr>
          <p:spPr bwMode="auto">
            <a:xfrm>
              <a:off x="1365508" y="1227727"/>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2000" dirty="0">
                  <a:solidFill>
                    <a:schemeClr val="bg1"/>
                  </a:solidFill>
                  <a:latin typeface="Arial" panose="020B0604020202020204" pitchFamily="34" charset="0"/>
                  <a:cs typeface="Arial" panose="020B0604020202020204" pitchFamily="34" charset="0"/>
                </a:rPr>
                <a:t>Assess current readiness and ability to quit in one step</a:t>
              </a:r>
            </a:p>
          </p:txBody>
        </p:sp>
      </p:grpSp>
      <p:grpSp>
        <p:nvGrpSpPr>
          <p:cNvPr id="12" name="Group 11">
            <a:extLst>
              <a:ext uri="{FF2B5EF4-FFF2-40B4-BE49-F238E27FC236}">
                <a16:creationId xmlns:a16="http://schemas.microsoft.com/office/drawing/2014/main" id="{0BD2EEAF-FC68-0645-1A2A-AA6E249A3FF6}"/>
              </a:ext>
            </a:extLst>
          </p:cNvPr>
          <p:cNvGrpSpPr/>
          <p:nvPr/>
        </p:nvGrpSpPr>
        <p:grpSpPr>
          <a:xfrm>
            <a:off x="695322" y="2568618"/>
            <a:ext cx="7860850" cy="559150"/>
            <a:chOff x="696808" y="1870465"/>
            <a:chExt cx="7860850" cy="559150"/>
          </a:xfrm>
        </p:grpSpPr>
        <p:pic>
          <p:nvPicPr>
            <p:cNvPr id="13" name="Picture 12">
              <a:extLst>
                <a:ext uri="{FF2B5EF4-FFF2-40B4-BE49-F238E27FC236}">
                  <a16:creationId xmlns:a16="http://schemas.microsoft.com/office/drawing/2014/main" id="{A90451A3-738A-4647-73B4-FA99E02FF358}"/>
                </a:ext>
              </a:extLst>
            </p:cNvPr>
            <p:cNvPicPr>
              <a:picLocks noChangeAspect="1"/>
            </p:cNvPicPr>
            <p:nvPr/>
          </p:nvPicPr>
          <p:blipFill>
            <a:blip r:embed="rId6"/>
            <a:srcRect/>
            <a:stretch/>
          </p:blipFill>
          <p:spPr>
            <a:xfrm>
              <a:off x="696808" y="1902390"/>
              <a:ext cx="495300" cy="495300"/>
            </a:xfrm>
            <a:prstGeom prst="rect">
              <a:avLst/>
            </a:prstGeom>
            <a:effectLst>
              <a:outerShdw blurRad="190500" dist="50800" dir="5400000" algn="ctr" rotWithShape="0">
                <a:srgbClr val="000000">
                  <a:alpha val="50000"/>
                </a:srgbClr>
              </a:outerShdw>
            </a:effectLst>
          </p:spPr>
        </p:pic>
        <p:sp>
          <p:nvSpPr>
            <p:cNvPr id="14" name="Text Placeholder 3">
              <a:extLst>
                <a:ext uri="{FF2B5EF4-FFF2-40B4-BE49-F238E27FC236}">
                  <a16:creationId xmlns:a16="http://schemas.microsoft.com/office/drawing/2014/main" id="{8B6079CB-4EEF-CCC4-5829-765CA3A2C5E5}"/>
                </a:ext>
              </a:extLst>
            </p:cNvPr>
            <p:cNvSpPr txBox="1">
              <a:spLocks/>
            </p:cNvSpPr>
            <p:nvPr/>
          </p:nvSpPr>
          <p:spPr bwMode="auto">
            <a:xfrm>
              <a:off x="1365508" y="187046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2000" dirty="0">
                  <a:solidFill>
                    <a:schemeClr val="bg1"/>
                  </a:solidFill>
                  <a:latin typeface="Arial" panose="020B0604020202020204" pitchFamily="34" charset="0"/>
                  <a:cs typeface="Arial" panose="020B0604020202020204" pitchFamily="34" charset="0"/>
                </a:rPr>
                <a:t>If appropriate,  introduce CDTS and inform the patient about the CDTS prgramme</a:t>
              </a:r>
            </a:p>
          </p:txBody>
        </p:sp>
      </p:grpSp>
      <p:grpSp>
        <p:nvGrpSpPr>
          <p:cNvPr id="15" name="Group 14">
            <a:extLst>
              <a:ext uri="{FF2B5EF4-FFF2-40B4-BE49-F238E27FC236}">
                <a16:creationId xmlns:a16="http://schemas.microsoft.com/office/drawing/2014/main" id="{3E54E062-B11D-B58B-BD67-13DC98ED69DA}"/>
              </a:ext>
            </a:extLst>
          </p:cNvPr>
          <p:cNvGrpSpPr/>
          <p:nvPr/>
        </p:nvGrpSpPr>
        <p:grpSpPr>
          <a:xfrm>
            <a:off x="695322" y="3616783"/>
            <a:ext cx="7860850" cy="559150"/>
            <a:chOff x="696808" y="1870465"/>
            <a:chExt cx="7860850" cy="559150"/>
          </a:xfrm>
        </p:grpSpPr>
        <p:pic>
          <p:nvPicPr>
            <p:cNvPr id="16" name="Picture 15">
              <a:extLst>
                <a:ext uri="{FF2B5EF4-FFF2-40B4-BE49-F238E27FC236}">
                  <a16:creationId xmlns:a16="http://schemas.microsoft.com/office/drawing/2014/main" id="{855B88D8-80F9-9C4F-74C1-3183EE962AC3}"/>
                </a:ext>
              </a:extLst>
            </p:cNvPr>
            <p:cNvPicPr>
              <a:picLocks noChangeAspect="1"/>
            </p:cNvPicPr>
            <p:nvPr/>
          </p:nvPicPr>
          <p:blipFill>
            <a:blip r:embed="rId6"/>
            <a:srcRect/>
            <a:stretch/>
          </p:blipFill>
          <p:spPr>
            <a:xfrm>
              <a:off x="696808" y="1902390"/>
              <a:ext cx="495300" cy="495300"/>
            </a:xfrm>
            <a:prstGeom prst="rect">
              <a:avLst/>
            </a:prstGeom>
            <a:effectLst>
              <a:outerShdw blurRad="190500" dist="50800" dir="5400000" algn="ctr" rotWithShape="0">
                <a:srgbClr val="000000">
                  <a:alpha val="50000"/>
                </a:srgbClr>
              </a:outerShdw>
            </a:effectLst>
          </p:spPr>
        </p:pic>
        <p:sp>
          <p:nvSpPr>
            <p:cNvPr id="17" name="Text Placeholder 3">
              <a:extLst>
                <a:ext uri="{FF2B5EF4-FFF2-40B4-BE49-F238E27FC236}">
                  <a16:creationId xmlns:a16="http://schemas.microsoft.com/office/drawing/2014/main" id="{2460D866-9782-8221-9AF5-D99F08A8AA60}"/>
                </a:ext>
              </a:extLst>
            </p:cNvPr>
            <p:cNvSpPr txBox="1">
              <a:spLocks/>
            </p:cNvSpPr>
            <p:nvPr/>
          </p:nvSpPr>
          <p:spPr bwMode="auto">
            <a:xfrm>
              <a:off x="1365508" y="187046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2000" dirty="0">
                  <a:solidFill>
                    <a:schemeClr val="bg1"/>
                  </a:solidFill>
                  <a:latin typeface="Arial" panose="020B0604020202020204" pitchFamily="34" charset="0"/>
                  <a:cs typeface="Arial" panose="020B0604020202020204" pitchFamily="34" charset="0"/>
                </a:rPr>
                <a:t>Learn more about the persons smoking routines and triggers</a:t>
              </a:r>
            </a:p>
          </p:txBody>
        </p:sp>
      </p:grpSp>
      <p:grpSp>
        <p:nvGrpSpPr>
          <p:cNvPr id="18" name="Group 17">
            <a:extLst>
              <a:ext uri="{FF2B5EF4-FFF2-40B4-BE49-F238E27FC236}">
                <a16:creationId xmlns:a16="http://schemas.microsoft.com/office/drawing/2014/main" id="{691C567B-090A-5533-1136-EFB522424FD3}"/>
              </a:ext>
            </a:extLst>
          </p:cNvPr>
          <p:cNvGrpSpPr/>
          <p:nvPr/>
        </p:nvGrpSpPr>
        <p:grpSpPr>
          <a:xfrm>
            <a:off x="695322" y="4778398"/>
            <a:ext cx="7860850" cy="774874"/>
            <a:chOff x="696808" y="1307306"/>
            <a:chExt cx="7860850" cy="774874"/>
          </a:xfrm>
        </p:grpSpPr>
        <p:pic>
          <p:nvPicPr>
            <p:cNvPr id="19" name="Picture 18">
              <a:extLst>
                <a:ext uri="{FF2B5EF4-FFF2-40B4-BE49-F238E27FC236}">
                  <a16:creationId xmlns:a16="http://schemas.microsoft.com/office/drawing/2014/main" id="{2B602576-FB77-4904-F1CC-21142CBCCBDF}"/>
                </a:ext>
              </a:extLst>
            </p:cNvPr>
            <p:cNvPicPr>
              <a:picLocks noChangeAspect="1"/>
            </p:cNvPicPr>
            <p:nvPr/>
          </p:nvPicPr>
          <p:blipFill>
            <a:blip r:embed="rId7"/>
            <a:srcRect/>
            <a:stretch/>
          </p:blipFill>
          <p:spPr>
            <a:xfrm>
              <a:off x="696808" y="1307306"/>
              <a:ext cx="495300" cy="495300"/>
            </a:xfrm>
            <a:prstGeom prst="rect">
              <a:avLst/>
            </a:prstGeom>
            <a:effectLst>
              <a:outerShdw blurRad="190500" dist="50800" dir="5400000" algn="ctr" rotWithShape="0">
                <a:srgbClr val="000000">
                  <a:alpha val="50000"/>
                </a:srgbClr>
              </a:outerShdw>
            </a:effectLst>
          </p:spPr>
        </p:pic>
        <p:sp>
          <p:nvSpPr>
            <p:cNvPr id="20" name="Text Placeholder 3">
              <a:extLst>
                <a:ext uri="{FF2B5EF4-FFF2-40B4-BE49-F238E27FC236}">
                  <a16:creationId xmlns:a16="http://schemas.microsoft.com/office/drawing/2014/main" id="{8E8500FC-A07E-9FB7-D6F1-3871A99FD8C3}"/>
                </a:ext>
              </a:extLst>
            </p:cNvPr>
            <p:cNvSpPr txBox="1">
              <a:spLocks/>
            </p:cNvSpPr>
            <p:nvPr/>
          </p:nvSpPr>
          <p:spPr bwMode="auto">
            <a:xfrm>
              <a:off x="1365508" y="152303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2000" dirty="0">
                  <a:solidFill>
                    <a:schemeClr val="bg1"/>
                  </a:solidFill>
                  <a:latin typeface="+mn-lt"/>
                </a:rPr>
                <a:t>Determine plan for the week </a:t>
              </a:r>
            </a:p>
            <a:p>
              <a:pPr marL="0" indent="0">
                <a:lnSpc>
                  <a:spcPts val="2200"/>
                </a:lnSpc>
                <a:spcBef>
                  <a:spcPts val="0"/>
                </a:spcBef>
                <a:spcAft>
                  <a:spcPts val="0"/>
                </a:spcAft>
                <a:buClr>
                  <a:srgbClr val="F79644"/>
                </a:buClr>
                <a:buNone/>
              </a:pPr>
              <a:endParaRPr lang="en-US" sz="2000" dirty="0">
                <a:solidFill>
                  <a:schemeClr val="bg1"/>
                </a:solidFill>
                <a:latin typeface="+mn-lt"/>
              </a:endParaRPr>
            </a:p>
            <a:p>
              <a:pPr marL="0" indent="0">
                <a:lnSpc>
                  <a:spcPts val="2200"/>
                </a:lnSpc>
                <a:spcBef>
                  <a:spcPts val="0"/>
                </a:spcBef>
                <a:spcAft>
                  <a:spcPts val="0"/>
                </a:spcAft>
                <a:buClr>
                  <a:srgbClr val="F79644"/>
                </a:buClr>
                <a:buNone/>
              </a:pPr>
              <a:r>
                <a:rPr lang="en-US" sz="2000" b="1" dirty="0">
                  <a:solidFill>
                    <a:schemeClr val="bg1"/>
                  </a:solidFill>
                  <a:latin typeface="+mn-lt"/>
                </a:rPr>
                <a:t>*Consider: </a:t>
              </a:r>
              <a:r>
                <a:rPr lang="en-US" sz="2000" dirty="0">
                  <a:solidFill>
                    <a:schemeClr val="bg1"/>
                  </a:solidFill>
                  <a:latin typeface="+mn-lt"/>
                </a:rPr>
                <a:t>smoking diary, set reduction goal, coping plan</a:t>
              </a:r>
            </a:p>
          </p:txBody>
        </p:sp>
      </p:grpSp>
    </p:spTree>
    <p:extLst>
      <p:ext uri="{BB962C8B-B14F-4D97-AF65-F5344CB8AC3E}">
        <p14:creationId xmlns:p14="http://schemas.microsoft.com/office/powerpoint/2010/main" val="16838838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E4B151-8E3D-5AA7-8E86-4F56C10999AF}"/>
              </a:ext>
            </a:extLst>
          </p:cNvPr>
          <p:cNvPicPr>
            <a:picLocks noChangeAspect="1"/>
          </p:cNvPicPr>
          <p:nvPr/>
        </p:nvPicPr>
        <p:blipFill>
          <a:blip r:embed="rId3"/>
          <a:stretch>
            <a:fill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770022"/>
            <a:ext cx="9144000" cy="1680499"/>
          </a:xfrm>
        </p:spPr>
        <p:txBody>
          <a:bodyPr anchor="t"/>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Michael, 55</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How did it go?</a:t>
            </a:r>
          </a:p>
        </p:txBody>
      </p:sp>
      <p:pic>
        <p:nvPicPr>
          <p:cNvPr id="9" name="Picture 8">
            <a:extLst>
              <a:ext uri="{FF2B5EF4-FFF2-40B4-BE49-F238E27FC236}">
                <a16:creationId xmlns:a16="http://schemas.microsoft.com/office/drawing/2014/main" id="{351C29A4-A914-D339-3D93-A6B8027E1CF5}"/>
              </a:ext>
            </a:extLst>
          </p:cNvPr>
          <p:cNvPicPr>
            <a:picLocks noChangeAspect="1"/>
          </p:cNvPicPr>
          <p:nvPr/>
        </p:nvPicPr>
        <p:blipFill>
          <a:blip r:embed="rId4"/>
          <a:srcRect l="403" r="403"/>
          <a:stretch/>
        </p:blipFill>
        <p:spPr>
          <a:xfrm>
            <a:off x="1992930" y="2189946"/>
            <a:ext cx="5186995" cy="4668054"/>
          </a:xfrm>
          <a:prstGeom prst="rect">
            <a:avLst/>
          </a:prstGeom>
          <a:effectLst>
            <a:outerShdw blurRad="635000" dist="275305" dir="3880317" algn="ctr" rotWithShape="0">
              <a:srgbClr val="000000">
                <a:alpha val="75025"/>
              </a:srgbClr>
            </a:outerShdw>
          </a:effectLst>
        </p:spPr>
      </p:pic>
    </p:spTree>
    <p:extLst>
      <p:ext uri="{BB962C8B-B14F-4D97-AF65-F5344CB8AC3E}">
        <p14:creationId xmlns:p14="http://schemas.microsoft.com/office/powerpoint/2010/main" val="3286638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C823E-2AE9-9A43-A1FD-1859B9F18D5B}"/>
              </a:ext>
            </a:extLst>
          </p:cNvPr>
          <p:cNvSpPr>
            <a:spLocks noGrp="1"/>
          </p:cNvSpPr>
          <p:nvPr>
            <p:ph type="ctrTitle"/>
          </p:nvPr>
        </p:nvSpPr>
        <p:spPr/>
        <p:txBody>
          <a:bodyPr/>
          <a:lstStyle/>
          <a:p>
            <a:endParaRPr lang="en-US" dirty="0">
              <a:solidFill>
                <a:schemeClr val="accent3"/>
              </a:solidFill>
            </a:endParaRPr>
          </a:p>
        </p:txBody>
      </p:sp>
      <p:sp>
        <p:nvSpPr>
          <p:cNvPr id="3" name="Subtitle 2">
            <a:extLst>
              <a:ext uri="{FF2B5EF4-FFF2-40B4-BE49-F238E27FC236}">
                <a16:creationId xmlns:a16="http://schemas.microsoft.com/office/drawing/2014/main" id="{075CD475-CC89-6642-AA54-232EF5CC63D9}"/>
              </a:ext>
            </a:extLst>
          </p:cNvPr>
          <p:cNvSpPr>
            <a:spLocks noGrp="1"/>
          </p:cNvSpPr>
          <p:nvPr>
            <p:ph type="subTitle" idx="1"/>
          </p:nvPr>
        </p:nvSpPr>
        <p:spPr/>
        <p:txBody>
          <a:bodyPr/>
          <a:lstStyle/>
          <a:p>
            <a:r>
              <a:rPr lang="en-GB" dirty="0">
                <a:effectLst/>
              </a:rPr>
              <a:t>Initial assessment II: </a:t>
            </a:r>
            <a:br>
              <a:rPr lang="en-GB" dirty="0">
                <a:effectLst/>
              </a:rPr>
            </a:br>
            <a:r>
              <a:rPr lang="en-GB" b="0" i="1" dirty="0">
                <a:effectLst/>
              </a:rPr>
              <a:t>Assessing quitting options and tailoring treatment </a:t>
            </a:r>
          </a:p>
        </p:txBody>
      </p:sp>
    </p:spTree>
    <p:extLst>
      <p:ext uri="{BB962C8B-B14F-4D97-AF65-F5344CB8AC3E}">
        <p14:creationId xmlns:p14="http://schemas.microsoft.com/office/powerpoint/2010/main" val="38919685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78188-6550-76D4-F740-08B25ED5CDBF}"/>
              </a:ext>
            </a:extLst>
          </p:cNvPr>
          <p:cNvSpPr>
            <a:spLocks noGrp="1"/>
          </p:cNvSpPr>
          <p:nvPr>
            <p:ph type="title"/>
          </p:nvPr>
        </p:nvSpPr>
        <p:spPr/>
        <p:txBody>
          <a:bodyPr/>
          <a:lstStyle/>
          <a:p>
            <a:r>
              <a:rPr lang="en-US" dirty="0"/>
              <a:t>Adapting treatment for people with SMI </a:t>
            </a:r>
            <a:br>
              <a:rPr lang="en-US" dirty="0"/>
            </a:br>
            <a:r>
              <a:rPr lang="en-US" dirty="0"/>
              <a:t>with learning disabilities </a:t>
            </a:r>
          </a:p>
        </p:txBody>
      </p:sp>
      <p:sp>
        <p:nvSpPr>
          <p:cNvPr id="5" name="Footer Placeholder 3">
            <a:extLst>
              <a:ext uri="{FF2B5EF4-FFF2-40B4-BE49-F238E27FC236}">
                <a16:creationId xmlns:a16="http://schemas.microsoft.com/office/drawing/2014/main" id="{3B418C6E-C34E-84D3-3B85-5062A8E23EB2}"/>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Initial assessment II</a:t>
            </a:r>
            <a:endParaRPr lang="en-US" dirty="0"/>
          </a:p>
        </p:txBody>
      </p:sp>
      <p:grpSp>
        <p:nvGrpSpPr>
          <p:cNvPr id="25" name="Group 24">
            <a:extLst>
              <a:ext uri="{FF2B5EF4-FFF2-40B4-BE49-F238E27FC236}">
                <a16:creationId xmlns:a16="http://schemas.microsoft.com/office/drawing/2014/main" id="{2616FB16-FE54-CE6D-97D1-0502AB9632C6}"/>
              </a:ext>
            </a:extLst>
          </p:cNvPr>
          <p:cNvGrpSpPr/>
          <p:nvPr/>
        </p:nvGrpSpPr>
        <p:grpSpPr>
          <a:xfrm>
            <a:off x="684213" y="2450313"/>
            <a:ext cx="604058" cy="604058"/>
            <a:chOff x="7344761" y="2584982"/>
            <a:chExt cx="604058" cy="604058"/>
          </a:xfrm>
        </p:grpSpPr>
        <p:sp>
          <p:nvSpPr>
            <p:cNvPr id="19" name="Rectangle 18">
              <a:extLst>
                <a:ext uri="{FF2B5EF4-FFF2-40B4-BE49-F238E27FC236}">
                  <a16:creationId xmlns:a16="http://schemas.microsoft.com/office/drawing/2014/main" id="{EB561E49-1525-E2E4-A973-AC91E1C035FB}"/>
                </a:ext>
              </a:extLst>
            </p:cNvPr>
            <p:cNvSpPr/>
            <p:nvPr/>
          </p:nvSpPr>
          <p:spPr bwMode="auto">
            <a:xfrm>
              <a:off x="7344761" y="2584982"/>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Graphic 5" descr="Drama with solid fill">
              <a:extLst>
                <a:ext uri="{FF2B5EF4-FFF2-40B4-BE49-F238E27FC236}">
                  <a16:creationId xmlns:a16="http://schemas.microsoft.com/office/drawing/2014/main" id="{4E8F6851-D774-6FFD-CC15-7061708400B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94630" y="2634851"/>
              <a:ext cx="504321" cy="504321"/>
            </a:xfrm>
            <a:prstGeom prst="rect">
              <a:avLst/>
            </a:prstGeom>
          </p:spPr>
        </p:pic>
      </p:grpSp>
      <p:grpSp>
        <p:nvGrpSpPr>
          <p:cNvPr id="26" name="Group 25">
            <a:extLst>
              <a:ext uri="{FF2B5EF4-FFF2-40B4-BE49-F238E27FC236}">
                <a16:creationId xmlns:a16="http://schemas.microsoft.com/office/drawing/2014/main" id="{8BE777DD-5C52-FDFE-CFED-46BC3CC9DBD9}"/>
              </a:ext>
            </a:extLst>
          </p:cNvPr>
          <p:cNvGrpSpPr/>
          <p:nvPr/>
        </p:nvGrpSpPr>
        <p:grpSpPr>
          <a:xfrm>
            <a:off x="684213" y="3161883"/>
            <a:ext cx="604058" cy="604058"/>
            <a:chOff x="7344761" y="3248338"/>
            <a:chExt cx="604058" cy="604058"/>
          </a:xfrm>
        </p:grpSpPr>
        <p:sp>
          <p:nvSpPr>
            <p:cNvPr id="20" name="Rectangle 19">
              <a:extLst>
                <a:ext uri="{FF2B5EF4-FFF2-40B4-BE49-F238E27FC236}">
                  <a16:creationId xmlns:a16="http://schemas.microsoft.com/office/drawing/2014/main" id="{D2546FDA-3C13-01AA-F537-D1A7840EE8FF}"/>
                </a:ext>
              </a:extLst>
            </p:cNvPr>
            <p:cNvSpPr/>
            <p:nvPr/>
          </p:nvSpPr>
          <p:spPr bwMode="auto">
            <a:xfrm>
              <a:off x="7344761" y="3248338"/>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9" name="Graphic 8" descr="Flip calendar with solid fill">
              <a:extLst>
                <a:ext uri="{FF2B5EF4-FFF2-40B4-BE49-F238E27FC236}">
                  <a16:creationId xmlns:a16="http://schemas.microsoft.com/office/drawing/2014/main" id="{81896833-49C1-9059-C452-5BE06C9929C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01911" y="3305488"/>
              <a:ext cx="489758" cy="489758"/>
            </a:xfrm>
            <a:prstGeom prst="rect">
              <a:avLst/>
            </a:prstGeom>
          </p:spPr>
        </p:pic>
      </p:grpSp>
      <p:grpSp>
        <p:nvGrpSpPr>
          <p:cNvPr id="24" name="Group 23">
            <a:extLst>
              <a:ext uri="{FF2B5EF4-FFF2-40B4-BE49-F238E27FC236}">
                <a16:creationId xmlns:a16="http://schemas.microsoft.com/office/drawing/2014/main" id="{AEAC1B28-0010-FEB7-D6EA-261C1668F0CE}"/>
              </a:ext>
            </a:extLst>
          </p:cNvPr>
          <p:cNvGrpSpPr/>
          <p:nvPr/>
        </p:nvGrpSpPr>
        <p:grpSpPr>
          <a:xfrm>
            <a:off x="684213" y="1738743"/>
            <a:ext cx="604058" cy="604058"/>
            <a:chOff x="7344761" y="1921626"/>
            <a:chExt cx="604058" cy="604058"/>
          </a:xfrm>
        </p:grpSpPr>
        <p:sp>
          <p:nvSpPr>
            <p:cNvPr id="18" name="Rectangle 17">
              <a:extLst>
                <a:ext uri="{FF2B5EF4-FFF2-40B4-BE49-F238E27FC236}">
                  <a16:creationId xmlns:a16="http://schemas.microsoft.com/office/drawing/2014/main" id="{195A2E5D-1DF1-6E34-E0FA-8B6CDA59486B}"/>
                </a:ext>
              </a:extLst>
            </p:cNvPr>
            <p:cNvSpPr/>
            <p:nvPr/>
          </p:nvSpPr>
          <p:spPr bwMode="auto">
            <a:xfrm>
              <a:off x="7344761" y="1921626"/>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1" name="Graphic 10" descr="Eye with solid fill">
              <a:extLst>
                <a:ext uri="{FF2B5EF4-FFF2-40B4-BE49-F238E27FC236}">
                  <a16:creationId xmlns:a16="http://schemas.microsoft.com/office/drawing/2014/main" id="{E031522B-644E-8AAA-67E2-77FD73DA7C3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40092" y="2016957"/>
              <a:ext cx="413397" cy="413397"/>
            </a:xfrm>
            <a:prstGeom prst="rect">
              <a:avLst/>
            </a:prstGeom>
          </p:spPr>
        </p:pic>
      </p:grpSp>
      <p:grpSp>
        <p:nvGrpSpPr>
          <p:cNvPr id="27" name="Group 26">
            <a:extLst>
              <a:ext uri="{FF2B5EF4-FFF2-40B4-BE49-F238E27FC236}">
                <a16:creationId xmlns:a16="http://schemas.microsoft.com/office/drawing/2014/main" id="{0086B817-7D5F-6AF5-41C6-05022AC2831B}"/>
              </a:ext>
            </a:extLst>
          </p:cNvPr>
          <p:cNvGrpSpPr/>
          <p:nvPr/>
        </p:nvGrpSpPr>
        <p:grpSpPr>
          <a:xfrm>
            <a:off x="684213" y="3873453"/>
            <a:ext cx="604058" cy="604058"/>
            <a:chOff x="7344761" y="3911694"/>
            <a:chExt cx="604058" cy="604058"/>
          </a:xfrm>
        </p:grpSpPr>
        <p:sp>
          <p:nvSpPr>
            <p:cNvPr id="21" name="Rectangle 20">
              <a:extLst>
                <a:ext uri="{FF2B5EF4-FFF2-40B4-BE49-F238E27FC236}">
                  <a16:creationId xmlns:a16="http://schemas.microsoft.com/office/drawing/2014/main" id="{EF2315C3-9B45-4C0F-DAF7-F96CABB5046A}"/>
                </a:ext>
              </a:extLst>
            </p:cNvPr>
            <p:cNvSpPr/>
            <p:nvPr/>
          </p:nvSpPr>
          <p:spPr bwMode="auto">
            <a:xfrm>
              <a:off x="7344761" y="3911694"/>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3" name="Graphic 12" descr="Badge Follow with solid fill">
              <a:extLst>
                <a:ext uri="{FF2B5EF4-FFF2-40B4-BE49-F238E27FC236}">
                  <a16:creationId xmlns:a16="http://schemas.microsoft.com/office/drawing/2014/main" id="{AAA78BD7-C9EB-8D18-3644-D00704C495E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419644" y="3986577"/>
              <a:ext cx="454292" cy="454292"/>
            </a:xfrm>
            <a:prstGeom prst="rect">
              <a:avLst/>
            </a:prstGeom>
          </p:spPr>
        </p:pic>
      </p:grpSp>
      <p:grpSp>
        <p:nvGrpSpPr>
          <p:cNvPr id="28" name="Group 27">
            <a:extLst>
              <a:ext uri="{FF2B5EF4-FFF2-40B4-BE49-F238E27FC236}">
                <a16:creationId xmlns:a16="http://schemas.microsoft.com/office/drawing/2014/main" id="{26E32249-3005-7915-F85F-AF4FDA567EBD}"/>
              </a:ext>
            </a:extLst>
          </p:cNvPr>
          <p:cNvGrpSpPr/>
          <p:nvPr/>
        </p:nvGrpSpPr>
        <p:grpSpPr>
          <a:xfrm>
            <a:off x="684213" y="4585023"/>
            <a:ext cx="604058" cy="604058"/>
            <a:chOff x="7344761" y="4575050"/>
            <a:chExt cx="604058" cy="604058"/>
          </a:xfrm>
        </p:grpSpPr>
        <p:sp>
          <p:nvSpPr>
            <p:cNvPr id="22" name="Rectangle 21">
              <a:extLst>
                <a:ext uri="{FF2B5EF4-FFF2-40B4-BE49-F238E27FC236}">
                  <a16:creationId xmlns:a16="http://schemas.microsoft.com/office/drawing/2014/main" id="{B84220C4-C13B-FE16-1F9A-4F77B66A5D88}"/>
                </a:ext>
              </a:extLst>
            </p:cNvPr>
            <p:cNvSpPr/>
            <p:nvPr/>
          </p:nvSpPr>
          <p:spPr bwMode="auto">
            <a:xfrm>
              <a:off x="7344761" y="4575050"/>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5" name="Graphic 14" descr="Group of men with solid fill">
              <a:extLst>
                <a:ext uri="{FF2B5EF4-FFF2-40B4-BE49-F238E27FC236}">
                  <a16:creationId xmlns:a16="http://schemas.microsoft.com/office/drawing/2014/main" id="{471AFB42-BC6B-2C63-11DB-8F9330F16BF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409877" y="4640166"/>
              <a:ext cx="473826" cy="473826"/>
            </a:xfrm>
            <a:prstGeom prst="rect">
              <a:avLst/>
            </a:prstGeom>
          </p:spPr>
        </p:pic>
      </p:grpSp>
      <p:grpSp>
        <p:nvGrpSpPr>
          <p:cNvPr id="29" name="Group 28">
            <a:extLst>
              <a:ext uri="{FF2B5EF4-FFF2-40B4-BE49-F238E27FC236}">
                <a16:creationId xmlns:a16="http://schemas.microsoft.com/office/drawing/2014/main" id="{0CA0DBC2-D26C-9967-5B56-DAE8184E767C}"/>
              </a:ext>
            </a:extLst>
          </p:cNvPr>
          <p:cNvGrpSpPr/>
          <p:nvPr/>
        </p:nvGrpSpPr>
        <p:grpSpPr>
          <a:xfrm>
            <a:off x="695164" y="5296592"/>
            <a:ext cx="604058" cy="604058"/>
            <a:chOff x="7355712" y="5238404"/>
            <a:chExt cx="604058" cy="604058"/>
          </a:xfrm>
        </p:grpSpPr>
        <p:sp>
          <p:nvSpPr>
            <p:cNvPr id="23" name="Rectangle 22">
              <a:extLst>
                <a:ext uri="{FF2B5EF4-FFF2-40B4-BE49-F238E27FC236}">
                  <a16:creationId xmlns:a16="http://schemas.microsoft.com/office/drawing/2014/main" id="{27482E44-3454-6FFF-C5E2-6B9D51D7B675}"/>
                </a:ext>
              </a:extLst>
            </p:cNvPr>
            <p:cNvSpPr/>
            <p:nvPr/>
          </p:nvSpPr>
          <p:spPr bwMode="auto">
            <a:xfrm>
              <a:off x="7355712" y="5238404"/>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7" name="Graphic 16" descr="Cycle with people with solid fill">
              <a:extLst>
                <a:ext uri="{FF2B5EF4-FFF2-40B4-BE49-F238E27FC236}">
                  <a16:creationId xmlns:a16="http://schemas.microsoft.com/office/drawing/2014/main" id="{B0E2C9DB-0EE0-3AD8-4E7B-56D4D5C23287}"/>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392427" y="5275119"/>
              <a:ext cx="530629" cy="530629"/>
            </a:xfrm>
            <a:prstGeom prst="rect">
              <a:avLst/>
            </a:prstGeom>
          </p:spPr>
        </p:pic>
      </p:grpSp>
      <p:sp>
        <p:nvSpPr>
          <p:cNvPr id="30" name="Text Placeholder 2">
            <a:extLst>
              <a:ext uri="{FF2B5EF4-FFF2-40B4-BE49-F238E27FC236}">
                <a16:creationId xmlns:a16="http://schemas.microsoft.com/office/drawing/2014/main" id="{32EC0A20-8DFE-9646-4EF1-9297C3203EFD}"/>
              </a:ext>
            </a:extLst>
          </p:cNvPr>
          <p:cNvSpPr txBox="1">
            <a:spLocks/>
          </p:cNvSpPr>
          <p:nvPr/>
        </p:nvSpPr>
        <p:spPr bwMode="auto">
          <a:xfrm>
            <a:off x="1463732" y="1803720"/>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Use of visual aids</a:t>
            </a:r>
          </a:p>
        </p:txBody>
      </p:sp>
      <p:sp>
        <p:nvSpPr>
          <p:cNvPr id="31" name="Text Placeholder 2">
            <a:extLst>
              <a:ext uri="{FF2B5EF4-FFF2-40B4-BE49-F238E27FC236}">
                <a16:creationId xmlns:a16="http://schemas.microsoft.com/office/drawing/2014/main" id="{CF0F65C6-8963-B4AD-FF87-8C9DD0610C6D}"/>
              </a:ext>
            </a:extLst>
          </p:cNvPr>
          <p:cNvSpPr txBox="1">
            <a:spLocks/>
          </p:cNvSpPr>
          <p:nvPr/>
        </p:nvSpPr>
        <p:spPr bwMode="auto">
          <a:xfrm>
            <a:off x="1463732" y="2515290"/>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Role play to discuss situation / scenarios</a:t>
            </a:r>
          </a:p>
        </p:txBody>
      </p:sp>
      <p:sp>
        <p:nvSpPr>
          <p:cNvPr id="32" name="Text Placeholder 2">
            <a:extLst>
              <a:ext uri="{FF2B5EF4-FFF2-40B4-BE49-F238E27FC236}">
                <a16:creationId xmlns:a16="http://schemas.microsoft.com/office/drawing/2014/main" id="{C1816BD0-10ED-95BF-F4BF-B7C14321F4BF}"/>
              </a:ext>
            </a:extLst>
          </p:cNvPr>
          <p:cNvSpPr txBox="1">
            <a:spLocks/>
          </p:cNvSpPr>
          <p:nvPr/>
        </p:nvSpPr>
        <p:spPr bwMode="auto">
          <a:xfrm>
            <a:off x="1463732" y="3226860"/>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Short term planning</a:t>
            </a:r>
          </a:p>
        </p:txBody>
      </p:sp>
      <p:sp>
        <p:nvSpPr>
          <p:cNvPr id="33" name="Text Placeholder 2">
            <a:extLst>
              <a:ext uri="{FF2B5EF4-FFF2-40B4-BE49-F238E27FC236}">
                <a16:creationId xmlns:a16="http://schemas.microsoft.com/office/drawing/2014/main" id="{8CD19535-DA8C-1B50-DF6E-6D254F7E8997}"/>
              </a:ext>
            </a:extLst>
          </p:cNvPr>
          <p:cNvSpPr txBox="1">
            <a:spLocks/>
          </p:cNvSpPr>
          <p:nvPr/>
        </p:nvSpPr>
        <p:spPr bwMode="auto">
          <a:xfrm>
            <a:off x="1463732" y="3938430"/>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Longer sessions and more frequent follow-up</a:t>
            </a:r>
          </a:p>
        </p:txBody>
      </p:sp>
      <p:sp>
        <p:nvSpPr>
          <p:cNvPr id="34" name="Text Placeholder 2">
            <a:extLst>
              <a:ext uri="{FF2B5EF4-FFF2-40B4-BE49-F238E27FC236}">
                <a16:creationId xmlns:a16="http://schemas.microsoft.com/office/drawing/2014/main" id="{55A71367-262C-63DE-785E-3BF14D8E86CC}"/>
              </a:ext>
            </a:extLst>
          </p:cNvPr>
          <p:cNvSpPr txBox="1">
            <a:spLocks/>
          </p:cNvSpPr>
          <p:nvPr/>
        </p:nvSpPr>
        <p:spPr bwMode="auto">
          <a:xfrm>
            <a:off x="1463732" y="4650000"/>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Involvement of family / carers</a:t>
            </a:r>
          </a:p>
        </p:txBody>
      </p:sp>
      <p:sp>
        <p:nvSpPr>
          <p:cNvPr id="35" name="Text Placeholder 2">
            <a:extLst>
              <a:ext uri="{FF2B5EF4-FFF2-40B4-BE49-F238E27FC236}">
                <a16:creationId xmlns:a16="http://schemas.microsoft.com/office/drawing/2014/main" id="{BE2D4FB5-A1E0-60D3-7D3A-9C40CF172145}"/>
              </a:ext>
            </a:extLst>
          </p:cNvPr>
          <p:cNvSpPr txBox="1">
            <a:spLocks/>
          </p:cNvSpPr>
          <p:nvPr/>
        </p:nvSpPr>
        <p:spPr bwMode="auto">
          <a:xfrm>
            <a:off x="1463732" y="5361569"/>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Addressing peer influence (+/-) in treatment</a:t>
            </a:r>
          </a:p>
        </p:txBody>
      </p:sp>
    </p:spTree>
    <p:extLst>
      <p:ext uri="{BB962C8B-B14F-4D97-AF65-F5344CB8AC3E}">
        <p14:creationId xmlns:p14="http://schemas.microsoft.com/office/powerpoint/2010/main" val="710866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3000"/>
                            </p:stCondLst>
                            <p:childTnLst>
                              <p:par>
                                <p:cTn id="21" presetID="10" presetClass="entr" presetSubtype="0" fill="hold" nodeType="afterEffect">
                                  <p:stCondLst>
                                    <p:cond delay="50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4500"/>
                            </p:stCondLst>
                            <p:childTnLst>
                              <p:par>
                                <p:cTn id="29" presetID="10" presetClass="entr" presetSubtype="0" fill="hold" nodeType="afterEffect">
                                  <p:stCondLst>
                                    <p:cond delay="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par>
                          <p:cTn id="36" fill="hold">
                            <p:stCondLst>
                              <p:cond delay="6000"/>
                            </p:stCondLst>
                            <p:childTnLst>
                              <p:par>
                                <p:cTn id="37" presetID="10" presetClass="entr" presetSubtype="0" fill="hold" nodeType="afterEffect">
                                  <p:stCondLst>
                                    <p:cond delay="50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7500"/>
                            </p:stCondLst>
                            <p:childTnLst>
                              <p:par>
                                <p:cTn id="45" presetID="10" presetClass="entr" presetSubtype="0" fill="hold" nodeType="afterEffect">
                                  <p:stCondLst>
                                    <p:cond delay="5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8500"/>
                            </p:stCondLst>
                            <p:childTnLst>
                              <p:par>
                                <p:cTn id="49" presetID="10"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23039350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75CD475-CC89-6642-AA54-232EF5CC63D9}"/>
              </a:ext>
            </a:extLst>
          </p:cNvPr>
          <p:cNvSpPr>
            <a:spLocks noGrp="1"/>
          </p:cNvSpPr>
          <p:nvPr>
            <p:ph type="subTitle" idx="1"/>
          </p:nvPr>
        </p:nvSpPr>
        <p:spPr/>
        <p:txBody>
          <a:bodyPr/>
          <a:lstStyle/>
          <a:p>
            <a:r>
              <a:rPr lang="en-GB" dirty="0">
                <a:effectLst/>
              </a:rPr>
              <a:t>Responding to patient scenarios</a:t>
            </a:r>
          </a:p>
        </p:txBody>
      </p:sp>
      <p:sp>
        <p:nvSpPr>
          <p:cNvPr id="5" name="Title 4">
            <a:extLst>
              <a:ext uri="{FF2B5EF4-FFF2-40B4-BE49-F238E27FC236}">
                <a16:creationId xmlns:a16="http://schemas.microsoft.com/office/drawing/2014/main" id="{9DBD5FCF-493C-E256-12D5-49B6348FF35F}"/>
              </a:ext>
            </a:extLst>
          </p:cNvPr>
          <p:cNvSpPr>
            <a:spLocks noGrp="1"/>
          </p:cNvSpPr>
          <p:nvPr>
            <p:ph type="ctrTitle"/>
          </p:nvPr>
        </p:nvSpPr>
        <p:spPr/>
        <p:txBody>
          <a:bodyPr/>
          <a:lstStyle/>
          <a:p>
            <a:endParaRPr lang="en-US" dirty="0"/>
          </a:p>
        </p:txBody>
      </p:sp>
    </p:spTree>
    <p:extLst>
      <p:ext uri="{BB962C8B-B14F-4D97-AF65-F5344CB8AC3E}">
        <p14:creationId xmlns:p14="http://schemas.microsoft.com/office/powerpoint/2010/main" val="23736737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13338BC6-14FD-68CC-6986-F76B0DBFC992}"/>
              </a:ext>
            </a:extLst>
          </p:cNvPr>
          <p:cNvSpPr>
            <a:spLocks noGrp="1"/>
          </p:cNvSpPr>
          <p:nvPr>
            <p:ph type="subTitle" idx="1"/>
          </p:nvPr>
        </p:nvSpPr>
        <p:spPr>
          <a:xfrm>
            <a:off x="0" y="0"/>
            <a:ext cx="9144000" cy="2154725"/>
          </a:xfrm>
        </p:spPr>
        <p:txBody>
          <a:bodyPr anchor="ctr" anchorCtr="0"/>
          <a:lstStyle/>
          <a:p>
            <a:pPr algn="ctr">
              <a:spcBef>
                <a:spcPts val="0"/>
              </a:spcBef>
              <a:spcAft>
                <a:spcPts val="0"/>
              </a:spcAft>
            </a:pPr>
            <a:r>
              <a:rPr lang="en-US" sz="3200" dirty="0">
                <a:effectLst>
                  <a:outerShdw blurRad="254000" dist="38100" dir="5400000" algn="ctr" rotWithShape="0">
                    <a:srgbClr val="000000">
                      <a:alpha val="15000"/>
                    </a:srgbClr>
                  </a:outerShdw>
                </a:effectLst>
              </a:rPr>
              <a:t>FAQ roulette: pre-quit</a:t>
            </a:r>
          </a:p>
        </p:txBody>
      </p:sp>
      <p:sp>
        <p:nvSpPr>
          <p:cNvPr id="5" name="Oval 4">
            <a:extLst>
              <a:ext uri="{FF2B5EF4-FFF2-40B4-BE49-F238E27FC236}">
                <a16:creationId xmlns:a16="http://schemas.microsoft.com/office/drawing/2014/main" id="{3D18D1BD-9E9D-7CCE-7A32-A73CD3A4103F}"/>
              </a:ext>
            </a:extLst>
          </p:cNvPr>
          <p:cNvSpPr/>
          <p:nvPr/>
        </p:nvSpPr>
        <p:spPr bwMode="auto">
          <a:xfrm>
            <a:off x="2770360" y="2118510"/>
            <a:ext cx="3603279" cy="3603279"/>
          </a:xfrm>
          <a:prstGeom prst="ellipse">
            <a:avLst/>
          </a:prstGeom>
          <a:solidFill>
            <a:schemeClr val="bg1"/>
          </a:solidFill>
          <a:ln w="9525">
            <a:noFill/>
            <a:miter lim="800000"/>
            <a:headEnd/>
            <a:tailEnd/>
          </a:ln>
          <a:effectLst>
            <a:outerShdw blurRad="254000" dist="381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descr="A picture containing object, curve, monitor, wire&#10;&#10;Description automatically generated">
            <a:extLst>
              <a:ext uri="{FF2B5EF4-FFF2-40B4-BE49-F238E27FC236}">
                <a16:creationId xmlns:a16="http://schemas.microsoft.com/office/drawing/2014/main" id="{B255B260-AA7E-B84D-7409-5F7DCC55DF5C}"/>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876178" y="2224328"/>
            <a:ext cx="3391643" cy="3391643"/>
          </a:xfrm>
          <a:prstGeom prst="rect">
            <a:avLst/>
          </a:prstGeom>
          <a:ln>
            <a:noFill/>
          </a:ln>
        </p:spPr>
      </p:pic>
      <p:sp>
        <p:nvSpPr>
          <p:cNvPr id="7" name="TextBox 6">
            <a:extLst>
              <a:ext uri="{FF2B5EF4-FFF2-40B4-BE49-F238E27FC236}">
                <a16:creationId xmlns:a16="http://schemas.microsoft.com/office/drawing/2014/main" id="{8D00A880-4853-4A5A-212A-016B23C9ED61}"/>
              </a:ext>
            </a:extLst>
          </p:cNvPr>
          <p:cNvSpPr txBox="1"/>
          <p:nvPr/>
        </p:nvSpPr>
        <p:spPr>
          <a:xfrm>
            <a:off x="2476501" y="9873732"/>
            <a:ext cx="6350000" cy="230832"/>
          </a:xfrm>
          <a:prstGeom prst="rect">
            <a:avLst/>
          </a:prstGeom>
          <a:noFill/>
        </p:spPr>
        <p:txBody>
          <a:bodyPr wrap="square" rtlCol="0">
            <a:spAutoFit/>
          </a:bodyPr>
          <a:lstStyle/>
          <a:p>
            <a:r>
              <a:rPr lang="en-US" sz="900" dirty="0">
                <a:hlinkClick r:id="rId4" tooltip="http://pngimg.com/download/48342"/>
              </a:rPr>
              <a:t>This Photo</a:t>
            </a:r>
            <a:r>
              <a:rPr lang="en-US" sz="900" dirty="0"/>
              <a:t> by Unknown Author is licensed under </a:t>
            </a:r>
            <a:r>
              <a:rPr lang="en-US" sz="900" dirty="0">
                <a:hlinkClick r:id="rId5" tooltip="https://creativecommons.org/licenses/by-nc/3.0/"/>
              </a:rPr>
              <a:t>CC BY-NC</a:t>
            </a:r>
            <a:endParaRPr lang="en-US" sz="900" dirty="0"/>
          </a:p>
        </p:txBody>
      </p:sp>
    </p:spTree>
    <p:extLst>
      <p:ext uri="{BB962C8B-B14F-4D97-AF65-F5344CB8AC3E}">
        <p14:creationId xmlns:p14="http://schemas.microsoft.com/office/powerpoint/2010/main" val="1312061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5722367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72020-B668-FA9F-F509-1A85B9709F82}"/>
              </a:ext>
            </a:extLst>
          </p:cNvPr>
          <p:cNvSpPr>
            <a:spLocks noGrp="1"/>
          </p:cNvSpPr>
          <p:nvPr>
            <p:ph type="title"/>
          </p:nvPr>
        </p:nvSpPr>
        <p:spPr/>
        <p:txBody>
          <a:bodyPr/>
          <a:lstStyle/>
          <a:p>
            <a:r>
              <a:rPr lang="en-US" sz="2200" b="1" dirty="0"/>
              <a:t>Day 1 Summary</a:t>
            </a:r>
          </a:p>
        </p:txBody>
      </p:sp>
      <p:sp>
        <p:nvSpPr>
          <p:cNvPr id="3" name="Text Placeholder 2">
            <a:extLst>
              <a:ext uri="{FF2B5EF4-FFF2-40B4-BE49-F238E27FC236}">
                <a16:creationId xmlns:a16="http://schemas.microsoft.com/office/drawing/2014/main" id="{5A9CC8A1-0DD3-1FB2-15A6-3C50F4CB51D5}"/>
              </a:ext>
            </a:extLst>
          </p:cNvPr>
          <p:cNvSpPr>
            <a:spLocks noGrp="1"/>
          </p:cNvSpPr>
          <p:nvPr>
            <p:ph type="body" idx="12"/>
          </p:nvPr>
        </p:nvSpPr>
        <p:spPr>
          <a:xfrm>
            <a:off x="567795" y="1692275"/>
            <a:ext cx="8194067" cy="4191000"/>
          </a:xfrm>
        </p:spPr>
        <p:txBody>
          <a:bodyPr/>
          <a:lstStyle/>
          <a:p>
            <a:pPr>
              <a:spcBef>
                <a:spcPts val="900"/>
              </a:spcBef>
              <a:spcAft>
                <a:spcPts val="900"/>
              </a:spcAft>
            </a:pPr>
            <a:r>
              <a:rPr lang="en-US" dirty="0"/>
              <a:t>People with SMI </a:t>
            </a:r>
            <a:r>
              <a:rPr lang="en-US" b="1" dirty="0">
                <a:solidFill>
                  <a:schemeClr val="accent6">
                    <a:lumMod val="50000"/>
                  </a:schemeClr>
                </a:solidFill>
              </a:rPr>
              <a:t>want to quit </a:t>
            </a:r>
            <a:r>
              <a:rPr lang="en-US" dirty="0"/>
              <a:t>and can quit </a:t>
            </a:r>
          </a:p>
          <a:p>
            <a:pPr>
              <a:spcBef>
                <a:spcPts val="900"/>
              </a:spcBef>
              <a:spcAft>
                <a:spcPts val="900"/>
              </a:spcAft>
            </a:pPr>
            <a:r>
              <a:rPr lang="en-US" dirty="0"/>
              <a:t>People with SMI face </a:t>
            </a:r>
            <a:r>
              <a:rPr lang="en-US" b="1" dirty="0">
                <a:solidFill>
                  <a:schemeClr val="accent6">
                    <a:lumMod val="50000"/>
                  </a:schemeClr>
                </a:solidFill>
              </a:rPr>
              <a:t>more challenges </a:t>
            </a:r>
            <a:r>
              <a:rPr lang="en-US" dirty="0"/>
              <a:t>to quitting </a:t>
            </a:r>
          </a:p>
          <a:p>
            <a:pPr>
              <a:spcBef>
                <a:spcPts val="900"/>
              </a:spcBef>
              <a:spcAft>
                <a:spcPts val="900"/>
              </a:spcAft>
            </a:pPr>
            <a:r>
              <a:rPr lang="en-US" dirty="0"/>
              <a:t>Addressing tobacco use can improve </a:t>
            </a:r>
            <a:r>
              <a:rPr lang="en-US" b="1" dirty="0">
                <a:solidFill>
                  <a:schemeClr val="accent6">
                    <a:lumMod val="50000"/>
                  </a:schemeClr>
                </a:solidFill>
              </a:rPr>
              <a:t>mental health, </a:t>
            </a:r>
            <a:br>
              <a:rPr lang="en-US" b="1" dirty="0">
                <a:solidFill>
                  <a:schemeClr val="accent6">
                    <a:lumMod val="50000"/>
                  </a:schemeClr>
                </a:solidFill>
              </a:rPr>
            </a:br>
            <a:r>
              <a:rPr lang="en-US" b="1" dirty="0">
                <a:solidFill>
                  <a:schemeClr val="accent6">
                    <a:lumMod val="50000"/>
                  </a:schemeClr>
                </a:solidFill>
              </a:rPr>
              <a:t>overall health, finances / wealth</a:t>
            </a:r>
          </a:p>
          <a:p>
            <a:pPr>
              <a:spcBef>
                <a:spcPts val="900"/>
              </a:spcBef>
              <a:spcAft>
                <a:spcPts val="900"/>
              </a:spcAft>
            </a:pPr>
            <a:r>
              <a:rPr lang="en-US" dirty="0"/>
              <a:t>While focusing on mental health, clinicians sometimes </a:t>
            </a:r>
            <a:r>
              <a:rPr lang="en-US" b="1" dirty="0">
                <a:solidFill>
                  <a:schemeClr val="accent6">
                    <a:lumMod val="50000"/>
                  </a:schemeClr>
                </a:solidFill>
              </a:rPr>
              <a:t>miss</a:t>
            </a:r>
            <a:r>
              <a:rPr lang="en-US" dirty="0"/>
              <a:t> </a:t>
            </a:r>
            <a:r>
              <a:rPr lang="en-US" b="1" dirty="0">
                <a:solidFill>
                  <a:schemeClr val="accent6">
                    <a:lumMod val="50000"/>
                  </a:schemeClr>
                </a:solidFill>
              </a:rPr>
              <a:t>this more deadly condition</a:t>
            </a:r>
          </a:p>
          <a:p>
            <a:pPr>
              <a:spcBef>
                <a:spcPts val="900"/>
              </a:spcBef>
              <a:spcAft>
                <a:spcPts val="900"/>
              </a:spcAft>
            </a:pPr>
            <a:r>
              <a:rPr lang="en-US" dirty="0"/>
              <a:t>Tobacco treatment needs to be a </a:t>
            </a:r>
            <a:r>
              <a:rPr lang="en-US" b="1" dirty="0">
                <a:solidFill>
                  <a:schemeClr val="accent6">
                    <a:lumMod val="50000"/>
                  </a:schemeClr>
                </a:solidFill>
              </a:rPr>
              <a:t>higher priority </a:t>
            </a:r>
            <a:r>
              <a:rPr lang="en-US" dirty="0"/>
              <a:t>for mental health settings</a:t>
            </a:r>
          </a:p>
        </p:txBody>
      </p:sp>
      <p:sp>
        <p:nvSpPr>
          <p:cNvPr id="5" name="Footer Placeholder 4">
            <a:extLst>
              <a:ext uri="{FF2B5EF4-FFF2-40B4-BE49-F238E27FC236}">
                <a16:creationId xmlns:a16="http://schemas.microsoft.com/office/drawing/2014/main" id="{4D4ECCBA-D6E6-2664-3D25-73EE03AA307F}"/>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 - </a:t>
            </a:r>
            <a:r>
              <a:rPr lang="en-GB" dirty="0"/>
              <a:t>Mental health, smoking and stopping: changing lives</a:t>
            </a:r>
            <a:endParaRPr lang="en-US" i="0" dirty="0"/>
          </a:p>
        </p:txBody>
      </p:sp>
      <p:sp>
        <p:nvSpPr>
          <p:cNvPr id="4" name="object 4">
            <a:extLst>
              <a:ext uri="{FF2B5EF4-FFF2-40B4-BE49-F238E27FC236}">
                <a16:creationId xmlns:a16="http://schemas.microsoft.com/office/drawing/2014/main" id="{6CACF348-0C66-BF3D-02AF-FE7E468EFF2B}"/>
              </a:ext>
            </a:extLst>
          </p:cNvPr>
          <p:cNvSpPr/>
          <p:nvPr/>
        </p:nvSpPr>
        <p:spPr>
          <a:xfrm>
            <a:off x="-19050" y="0"/>
            <a:ext cx="9144000" cy="1377059"/>
          </a:xfrm>
          <a:custGeom>
            <a:avLst/>
            <a:gdLst/>
            <a:ahLst/>
            <a:cxnLst/>
            <a:rect l="l" t="t" r="r" b="b"/>
            <a:pathLst>
              <a:path w="19224625" h="4711065">
                <a:moveTo>
                  <a:pt x="19224545" y="0"/>
                </a:moveTo>
                <a:lnTo>
                  <a:pt x="0" y="0"/>
                </a:lnTo>
                <a:lnTo>
                  <a:pt x="0" y="4710903"/>
                </a:lnTo>
                <a:lnTo>
                  <a:pt x="19224545" y="4710903"/>
                </a:lnTo>
                <a:lnTo>
                  <a:pt x="19224545" y="0"/>
                </a:lnTo>
                <a:close/>
              </a:path>
            </a:pathLst>
          </a:custGeom>
          <a:solidFill>
            <a:schemeClr val="accent1"/>
          </a:solidFill>
        </p:spPr>
        <p:txBody>
          <a:bodyPr wrap="square" lIns="0" tIns="0" rIns="0" bIns="0" rtlCol="0"/>
          <a:lstStyle/>
          <a:p>
            <a:endParaRPr lang="en-US" b="1" dirty="0"/>
          </a:p>
          <a:p>
            <a:r>
              <a:rPr lang="en-US" b="1" dirty="0"/>
              <a:t>          </a:t>
            </a:r>
          </a:p>
          <a:p>
            <a:r>
              <a:rPr lang="en-US" sz="2800" b="1" dirty="0">
                <a:solidFill>
                  <a:schemeClr val="accent1"/>
                </a:solidFill>
              </a:rPr>
              <a:t>		</a:t>
            </a:r>
            <a:r>
              <a:rPr lang="en-US" sz="2800" b="1" dirty="0">
                <a:solidFill>
                  <a:schemeClr val="bg2"/>
                </a:solidFill>
              </a:rPr>
              <a:t>Day 1 – Key take aways</a:t>
            </a:r>
            <a:endParaRPr sz="2800" dirty="0">
              <a:solidFill>
                <a:schemeClr val="bg2"/>
              </a:solidFill>
            </a:endParaRPr>
          </a:p>
        </p:txBody>
      </p:sp>
    </p:spTree>
    <p:extLst>
      <p:ext uri="{BB962C8B-B14F-4D97-AF65-F5344CB8AC3E}">
        <p14:creationId xmlns:p14="http://schemas.microsoft.com/office/powerpoint/2010/main" val="13357564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D7CDB-91E2-DDAB-1D97-C915553A10C5}"/>
              </a:ext>
            </a:extLst>
          </p:cNvPr>
          <p:cNvSpPr>
            <a:spLocks noGrp="1"/>
          </p:cNvSpPr>
          <p:nvPr>
            <p:ph type="title"/>
          </p:nvPr>
        </p:nvSpPr>
        <p:spPr/>
        <p:txBody>
          <a:bodyPr/>
          <a:lstStyle/>
          <a:p>
            <a:endParaRPr lang="en-US" b="1" dirty="0"/>
          </a:p>
        </p:txBody>
      </p:sp>
      <p:sp>
        <p:nvSpPr>
          <p:cNvPr id="3" name="Text Placeholder 2">
            <a:extLst>
              <a:ext uri="{FF2B5EF4-FFF2-40B4-BE49-F238E27FC236}">
                <a16:creationId xmlns:a16="http://schemas.microsoft.com/office/drawing/2014/main" id="{C4E859E4-F7AF-7C84-48BC-DAC7D0E47004}"/>
              </a:ext>
            </a:extLst>
          </p:cNvPr>
          <p:cNvSpPr>
            <a:spLocks noGrp="1"/>
          </p:cNvSpPr>
          <p:nvPr>
            <p:ph type="body" idx="12"/>
          </p:nvPr>
        </p:nvSpPr>
        <p:spPr>
          <a:xfrm>
            <a:off x="836302" y="1529459"/>
            <a:ext cx="7866330" cy="4191000"/>
          </a:xfrm>
        </p:spPr>
        <p:txBody>
          <a:bodyPr/>
          <a:lstStyle/>
          <a:p>
            <a:pPr marL="285750" indent="-285750">
              <a:spcBef>
                <a:spcPts val="1200"/>
              </a:spcBef>
              <a:spcAft>
                <a:spcPts val="1200"/>
              </a:spcAft>
            </a:pPr>
            <a:r>
              <a:rPr lang="en-US" b="1" dirty="0">
                <a:solidFill>
                  <a:schemeClr val="accent6">
                    <a:lumMod val="50000"/>
                  </a:schemeClr>
                </a:solidFill>
              </a:rPr>
              <a:t>Abrupt </a:t>
            </a:r>
            <a:r>
              <a:rPr lang="en-US" dirty="0"/>
              <a:t>quitting is the </a:t>
            </a:r>
            <a:r>
              <a:rPr lang="en-US" b="1" dirty="0">
                <a:solidFill>
                  <a:schemeClr val="accent6">
                    <a:lumMod val="50000"/>
                  </a:schemeClr>
                </a:solidFill>
              </a:rPr>
              <a:t>preferred option</a:t>
            </a:r>
            <a:r>
              <a:rPr lang="en-US" b="1" dirty="0">
                <a:solidFill>
                  <a:schemeClr val="accent1"/>
                </a:solidFill>
              </a:rPr>
              <a:t> </a:t>
            </a:r>
            <a:r>
              <a:rPr lang="en-US" dirty="0"/>
              <a:t>for quitting</a:t>
            </a:r>
          </a:p>
          <a:p>
            <a:pPr marL="285750" indent="-285750">
              <a:spcBef>
                <a:spcPts val="1200"/>
              </a:spcBef>
              <a:spcAft>
                <a:spcPts val="1200"/>
              </a:spcAft>
            </a:pPr>
            <a:r>
              <a:rPr lang="en-US" b="1" dirty="0">
                <a:solidFill>
                  <a:schemeClr val="accent6">
                    <a:lumMod val="50000"/>
                  </a:schemeClr>
                </a:solidFill>
              </a:rPr>
              <a:t>Cut Down To Stop </a:t>
            </a:r>
            <a:r>
              <a:rPr lang="en-US" dirty="0"/>
              <a:t>can be particularly important for people SMI </a:t>
            </a:r>
          </a:p>
          <a:p>
            <a:pPr marL="285750" indent="-285750">
              <a:spcBef>
                <a:spcPts val="1200"/>
              </a:spcBef>
              <a:spcAft>
                <a:spcPts val="1200"/>
              </a:spcAft>
              <a:buFont typeface="Wingdings" pitchFamily="2" charset="2"/>
              <a:buChar char="§"/>
            </a:pPr>
            <a:r>
              <a:rPr lang="en-US" b="1" dirty="0">
                <a:solidFill>
                  <a:schemeClr val="accent6">
                    <a:lumMod val="50000"/>
                  </a:schemeClr>
                </a:solidFill>
              </a:rPr>
              <a:t>SMI patients </a:t>
            </a:r>
            <a:r>
              <a:rPr lang="en-US" dirty="0"/>
              <a:t>often need </a:t>
            </a:r>
            <a:r>
              <a:rPr lang="en-US" b="1" dirty="0">
                <a:solidFill>
                  <a:schemeClr val="accent6">
                    <a:lumMod val="50000"/>
                  </a:schemeClr>
                </a:solidFill>
              </a:rPr>
              <a:t>more intensive treatment </a:t>
            </a:r>
            <a:r>
              <a:rPr lang="en-US" dirty="0"/>
              <a:t>(longer duration, and more frequent contacts) and </a:t>
            </a:r>
            <a:r>
              <a:rPr lang="en-US" b="1" dirty="0">
                <a:solidFill>
                  <a:schemeClr val="accent6">
                    <a:lumMod val="50000"/>
                  </a:schemeClr>
                </a:solidFill>
              </a:rPr>
              <a:t>longer lead in time</a:t>
            </a:r>
          </a:p>
          <a:p>
            <a:pPr marL="285750" indent="-285750">
              <a:spcBef>
                <a:spcPts val="1200"/>
              </a:spcBef>
              <a:spcAft>
                <a:spcPts val="1200"/>
              </a:spcAft>
              <a:buFont typeface="Wingdings" pitchFamily="2" charset="2"/>
              <a:buChar char="§"/>
            </a:pPr>
            <a:r>
              <a:rPr lang="en-US" b="1" dirty="0">
                <a:solidFill>
                  <a:schemeClr val="accent6">
                    <a:lumMod val="50000"/>
                  </a:schemeClr>
                </a:solidFill>
              </a:rPr>
              <a:t>Structured support </a:t>
            </a:r>
            <a:r>
              <a:rPr lang="en-US" dirty="0"/>
              <a:t>and the use of </a:t>
            </a:r>
            <a:r>
              <a:rPr lang="en-US" b="1" dirty="0">
                <a:solidFill>
                  <a:schemeClr val="accent6">
                    <a:lumMod val="50000"/>
                  </a:schemeClr>
                </a:solidFill>
              </a:rPr>
              <a:t>combination NRT or vapes </a:t>
            </a:r>
            <a:br>
              <a:rPr lang="en-US" dirty="0"/>
            </a:br>
            <a:r>
              <a:rPr lang="en-US" dirty="0"/>
              <a:t>	should be part of both abrupt quit and CDTS approaches</a:t>
            </a:r>
          </a:p>
          <a:p>
            <a:pPr marL="285750" indent="-285750">
              <a:spcBef>
                <a:spcPts val="1200"/>
              </a:spcBef>
              <a:spcAft>
                <a:spcPts val="1200"/>
              </a:spcAft>
              <a:buFont typeface="Wingdings" pitchFamily="2" charset="2"/>
              <a:buChar char="§"/>
            </a:pPr>
            <a:r>
              <a:rPr lang="en-US" b="1" dirty="0">
                <a:solidFill>
                  <a:schemeClr val="accent6">
                    <a:lumMod val="50000"/>
                  </a:schemeClr>
                </a:solidFill>
              </a:rPr>
              <a:t>Initial sessions </a:t>
            </a:r>
            <a:r>
              <a:rPr lang="en-US" dirty="0"/>
              <a:t>can be used to </a:t>
            </a:r>
            <a:r>
              <a:rPr lang="en-US" b="1" dirty="0">
                <a:solidFill>
                  <a:schemeClr val="accent6">
                    <a:lumMod val="50000"/>
                  </a:schemeClr>
                </a:solidFill>
              </a:rPr>
              <a:t>build rapport </a:t>
            </a:r>
            <a:r>
              <a:rPr lang="en-US" dirty="0"/>
              <a:t>and </a:t>
            </a:r>
            <a:r>
              <a:rPr lang="en-US" b="1" dirty="0">
                <a:solidFill>
                  <a:schemeClr val="accent6">
                    <a:lumMod val="50000"/>
                  </a:schemeClr>
                </a:solidFill>
              </a:rPr>
              <a:t>boost motivation</a:t>
            </a:r>
          </a:p>
          <a:p>
            <a:pPr marL="342900" indent="-342900">
              <a:spcBef>
                <a:spcPts val="1200"/>
              </a:spcBef>
              <a:spcAft>
                <a:spcPts val="1200"/>
              </a:spcAft>
              <a:buFont typeface="Wingdings" pitchFamily="2" charset="2"/>
              <a:buChar char="§"/>
            </a:pPr>
            <a:r>
              <a:rPr lang="en-US" b="1" dirty="0">
                <a:solidFill>
                  <a:schemeClr val="accent1"/>
                </a:solidFill>
              </a:rPr>
              <a:t>Move at the patient’s pace. </a:t>
            </a:r>
            <a:r>
              <a:rPr lang="en-US" b="1" dirty="0">
                <a:solidFill>
                  <a:schemeClr val="accent6">
                    <a:lumMod val="50000"/>
                  </a:schemeClr>
                </a:solidFill>
              </a:rPr>
              <a:t>Build on small or large success!</a:t>
            </a:r>
          </a:p>
          <a:p>
            <a:pPr marL="342900" indent="-342900">
              <a:spcBef>
                <a:spcPts val="1200"/>
              </a:spcBef>
              <a:spcAft>
                <a:spcPts val="1200"/>
              </a:spcAft>
              <a:buAutoNum type="arabicPeriod" startAt="5"/>
            </a:pPr>
            <a:endParaRPr lang="en-US" dirty="0"/>
          </a:p>
        </p:txBody>
      </p:sp>
      <p:sp>
        <p:nvSpPr>
          <p:cNvPr id="5" name="Footer Placeholder 3">
            <a:extLst>
              <a:ext uri="{FF2B5EF4-FFF2-40B4-BE49-F238E27FC236}">
                <a16:creationId xmlns:a16="http://schemas.microsoft.com/office/drawing/2014/main" id="{B94F68D9-E24F-5777-3807-9244F5409301}"/>
              </a:ext>
            </a:extLst>
          </p:cNvPr>
          <p:cNvSpPr>
            <a:spLocks noGrp="1"/>
          </p:cNvSpPr>
          <p:nvPr>
            <p:ph type="ftr" sz="quarter" idx="3"/>
          </p:nvPr>
        </p:nvSpPr>
        <p:spPr>
          <a:xfrm>
            <a:off x="394934" y="6424635"/>
            <a:ext cx="7866330" cy="365125"/>
          </a:xfrm>
        </p:spPr>
        <p:txBody>
          <a:bodyPr/>
          <a:lstStyle/>
          <a:p>
            <a:pPr>
              <a:defRPr/>
            </a:pPr>
            <a:r>
              <a:rPr lang="en-US" b="1" dirty="0"/>
              <a:t>Community mental health tobacco treatment training - </a:t>
            </a:r>
            <a:r>
              <a:rPr lang="en-GB" dirty="0"/>
              <a:t>Initial assessment II</a:t>
            </a:r>
            <a:endParaRPr lang="en-US" dirty="0"/>
          </a:p>
        </p:txBody>
      </p:sp>
      <p:sp>
        <p:nvSpPr>
          <p:cNvPr id="19" name="object 4">
            <a:extLst>
              <a:ext uri="{FF2B5EF4-FFF2-40B4-BE49-F238E27FC236}">
                <a16:creationId xmlns:a16="http://schemas.microsoft.com/office/drawing/2014/main" id="{B8358200-C8B4-7A3C-18A1-FC3BE1AD7821}"/>
              </a:ext>
            </a:extLst>
          </p:cNvPr>
          <p:cNvSpPr/>
          <p:nvPr/>
        </p:nvSpPr>
        <p:spPr>
          <a:xfrm>
            <a:off x="0" y="0"/>
            <a:ext cx="9144000" cy="1377059"/>
          </a:xfrm>
          <a:custGeom>
            <a:avLst/>
            <a:gdLst/>
            <a:ahLst/>
            <a:cxnLst/>
            <a:rect l="l" t="t" r="r" b="b"/>
            <a:pathLst>
              <a:path w="19224625" h="4711065">
                <a:moveTo>
                  <a:pt x="19224545" y="0"/>
                </a:moveTo>
                <a:lnTo>
                  <a:pt x="0" y="0"/>
                </a:lnTo>
                <a:lnTo>
                  <a:pt x="0" y="4710903"/>
                </a:lnTo>
                <a:lnTo>
                  <a:pt x="19224545" y="4710903"/>
                </a:lnTo>
                <a:lnTo>
                  <a:pt x="19224545" y="0"/>
                </a:lnTo>
                <a:close/>
              </a:path>
            </a:pathLst>
          </a:custGeom>
          <a:solidFill>
            <a:schemeClr val="accent1"/>
          </a:solidFill>
        </p:spPr>
        <p:txBody>
          <a:bodyPr wrap="square" lIns="0" tIns="0" rIns="0" bIns="0" rtlCol="0"/>
          <a:lstStyle/>
          <a:p>
            <a:endParaRPr lang="en-US" b="1" dirty="0"/>
          </a:p>
          <a:p>
            <a:r>
              <a:rPr lang="en-US" b="1" dirty="0"/>
              <a:t>          </a:t>
            </a:r>
          </a:p>
          <a:p>
            <a:r>
              <a:rPr lang="en-US" sz="2800" b="1" dirty="0">
                <a:solidFill>
                  <a:schemeClr val="accent1"/>
                </a:solidFill>
              </a:rPr>
              <a:t>		</a:t>
            </a:r>
            <a:r>
              <a:rPr lang="en-US" sz="2800" b="1" dirty="0">
                <a:solidFill>
                  <a:schemeClr val="bg2"/>
                </a:solidFill>
              </a:rPr>
              <a:t>Day 1 – Key take aways</a:t>
            </a:r>
            <a:endParaRPr sz="2800" dirty="0">
              <a:solidFill>
                <a:schemeClr val="bg2"/>
              </a:solidFill>
            </a:endParaRPr>
          </a:p>
        </p:txBody>
      </p:sp>
      <p:sp>
        <p:nvSpPr>
          <p:cNvPr id="20" name="object 2">
            <a:extLst>
              <a:ext uri="{FF2B5EF4-FFF2-40B4-BE49-F238E27FC236}">
                <a16:creationId xmlns:a16="http://schemas.microsoft.com/office/drawing/2014/main" id="{1351B25D-0874-FA3D-A6C2-A4F7BCAE93F0}"/>
              </a:ext>
            </a:extLst>
          </p:cNvPr>
          <p:cNvSpPr txBox="1"/>
          <p:nvPr/>
        </p:nvSpPr>
        <p:spPr>
          <a:xfrm>
            <a:off x="-2611" y="1228256"/>
            <a:ext cx="397545" cy="4987523"/>
          </a:xfrm>
          <a:prstGeom prst="rect">
            <a:avLst/>
          </a:prstGeom>
        </p:spPr>
        <p:txBody>
          <a:bodyPr vert="vert270" wrap="square" lIns="0" tIns="0" rIns="0" bIns="0" rtlCol="0">
            <a:spAutoFit/>
          </a:bodyPr>
          <a:lstStyle/>
          <a:p>
            <a:pPr marL="12700">
              <a:lnSpc>
                <a:spcPts val="3120"/>
              </a:lnSpc>
            </a:pPr>
            <a:r>
              <a:rPr sz="2850" spc="-160" dirty="0">
                <a:solidFill>
                  <a:srgbClr val="FFFFFF"/>
                </a:solidFill>
                <a:latin typeface="Arial"/>
                <a:cs typeface="Arial"/>
              </a:rPr>
              <a:t>V</a:t>
            </a:r>
            <a:r>
              <a:rPr sz="2850" spc="-30" dirty="0">
                <a:solidFill>
                  <a:srgbClr val="FFFFFF"/>
                </a:solidFill>
                <a:latin typeface="Arial"/>
                <a:cs typeface="Arial"/>
              </a:rPr>
              <a:t>a</a:t>
            </a:r>
            <a:r>
              <a:rPr sz="2850" spc="-65" dirty="0">
                <a:solidFill>
                  <a:srgbClr val="FFFFFF"/>
                </a:solidFill>
                <a:latin typeface="Arial"/>
                <a:cs typeface="Arial"/>
              </a:rPr>
              <a:t>c</a:t>
            </a:r>
            <a:r>
              <a:rPr sz="2850" spc="-35" dirty="0">
                <a:solidFill>
                  <a:srgbClr val="FFFFFF"/>
                </a:solidFill>
                <a:latin typeface="Arial"/>
                <a:cs typeface="Arial"/>
              </a:rPr>
              <a:t>ci</a:t>
            </a:r>
            <a:r>
              <a:rPr sz="2850" spc="-20" dirty="0">
                <a:solidFill>
                  <a:srgbClr val="FFFFFF"/>
                </a:solidFill>
                <a:latin typeface="Arial"/>
                <a:cs typeface="Arial"/>
              </a:rPr>
              <a:t>n</a:t>
            </a:r>
            <a:r>
              <a:rPr sz="2850" dirty="0">
                <a:solidFill>
                  <a:srgbClr val="FFFFFF"/>
                </a:solidFill>
                <a:latin typeface="Arial"/>
                <a:cs typeface="Arial"/>
              </a:rPr>
              <a:t>e</a:t>
            </a:r>
            <a:r>
              <a:rPr sz="2850" spc="-100" dirty="0">
                <a:solidFill>
                  <a:srgbClr val="FFFFFF"/>
                </a:solidFill>
                <a:latin typeface="Arial"/>
                <a:cs typeface="Arial"/>
              </a:rPr>
              <a:t> </a:t>
            </a:r>
            <a:r>
              <a:rPr sz="2850" spc="-5" dirty="0">
                <a:solidFill>
                  <a:srgbClr val="FFFFFF"/>
                </a:solidFill>
                <a:latin typeface="Arial"/>
                <a:cs typeface="Arial"/>
              </a:rPr>
              <a:t>H</a:t>
            </a:r>
            <a:r>
              <a:rPr sz="2850" spc="-20" dirty="0">
                <a:solidFill>
                  <a:srgbClr val="FFFFFF"/>
                </a:solidFill>
                <a:latin typeface="Arial"/>
                <a:cs typeface="Arial"/>
              </a:rPr>
              <a:t>e</a:t>
            </a:r>
            <a:r>
              <a:rPr sz="2850" spc="-40" dirty="0">
                <a:solidFill>
                  <a:srgbClr val="FFFFFF"/>
                </a:solidFill>
                <a:latin typeface="Arial"/>
                <a:cs typeface="Arial"/>
              </a:rPr>
              <a:t>si</a:t>
            </a:r>
            <a:r>
              <a:rPr sz="2850" spc="20" dirty="0">
                <a:solidFill>
                  <a:srgbClr val="FFFFFF"/>
                </a:solidFill>
                <a:latin typeface="Arial"/>
                <a:cs typeface="Arial"/>
              </a:rPr>
              <a:t>t</a:t>
            </a:r>
            <a:r>
              <a:rPr sz="2850" spc="-25" dirty="0">
                <a:solidFill>
                  <a:srgbClr val="FFFFFF"/>
                </a:solidFill>
                <a:latin typeface="Arial"/>
                <a:cs typeface="Arial"/>
              </a:rPr>
              <a:t>an</a:t>
            </a:r>
            <a:r>
              <a:rPr sz="2850" spc="45" dirty="0">
                <a:solidFill>
                  <a:srgbClr val="FFFFFF"/>
                </a:solidFill>
                <a:latin typeface="Arial"/>
                <a:cs typeface="Arial"/>
              </a:rPr>
              <a:t>c</a:t>
            </a:r>
            <a:r>
              <a:rPr sz="2850" dirty="0">
                <a:solidFill>
                  <a:srgbClr val="FFFFFF"/>
                </a:solidFill>
                <a:latin typeface="Arial"/>
                <a:cs typeface="Arial"/>
              </a:rPr>
              <a:t>y</a:t>
            </a:r>
            <a:r>
              <a:rPr sz="2850" spc="-100" dirty="0">
                <a:solidFill>
                  <a:srgbClr val="FFFFFF"/>
                </a:solidFill>
                <a:latin typeface="Arial"/>
                <a:cs typeface="Arial"/>
              </a:rPr>
              <a:t> </a:t>
            </a:r>
            <a:r>
              <a:rPr sz="2850" spc="-5" dirty="0">
                <a:solidFill>
                  <a:srgbClr val="FFFFFF"/>
                </a:solidFill>
                <a:latin typeface="Arial"/>
                <a:cs typeface="Arial"/>
              </a:rPr>
              <a:t>t</a:t>
            </a:r>
            <a:r>
              <a:rPr sz="2850" spc="-25" dirty="0">
                <a:solidFill>
                  <a:srgbClr val="FFFFFF"/>
                </a:solidFill>
                <a:latin typeface="Arial"/>
                <a:cs typeface="Arial"/>
              </a:rPr>
              <a:t>r</a:t>
            </a:r>
            <a:r>
              <a:rPr sz="2850" spc="-40" dirty="0">
                <a:solidFill>
                  <a:srgbClr val="FFFFFF"/>
                </a:solidFill>
                <a:latin typeface="Arial"/>
                <a:cs typeface="Arial"/>
              </a:rPr>
              <a:t>a</a:t>
            </a:r>
            <a:r>
              <a:rPr sz="2850" spc="-35" dirty="0">
                <a:solidFill>
                  <a:srgbClr val="FFFFFF"/>
                </a:solidFill>
                <a:latin typeface="Arial"/>
                <a:cs typeface="Arial"/>
              </a:rPr>
              <a:t>i</a:t>
            </a:r>
            <a:r>
              <a:rPr sz="2850" spc="-40" dirty="0">
                <a:solidFill>
                  <a:srgbClr val="FFFFFF"/>
                </a:solidFill>
                <a:latin typeface="Arial"/>
                <a:cs typeface="Arial"/>
              </a:rPr>
              <a:t>n</a:t>
            </a:r>
            <a:r>
              <a:rPr sz="2850" spc="-35" dirty="0">
                <a:solidFill>
                  <a:srgbClr val="FFFFFF"/>
                </a:solidFill>
                <a:latin typeface="Arial"/>
                <a:cs typeface="Arial"/>
              </a:rPr>
              <a:t>i</a:t>
            </a:r>
            <a:r>
              <a:rPr sz="2850" spc="-40" dirty="0">
                <a:solidFill>
                  <a:srgbClr val="FFFFFF"/>
                </a:solidFill>
                <a:latin typeface="Arial"/>
                <a:cs typeface="Arial"/>
              </a:rPr>
              <a:t>n</a:t>
            </a:r>
            <a:r>
              <a:rPr sz="2850" dirty="0">
                <a:solidFill>
                  <a:srgbClr val="FFFFFF"/>
                </a:solidFill>
                <a:latin typeface="Arial"/>
                <a:cs typeface="Arial"/>
              </a:rPr>
              <a:t>g</a:t>
            </a:r>
            <a:endParaRPr sz="2850" dirty="0">
              <a:latin typeface="Arial"/>
              <a:cs typeface="Arial"/>
            </a:endParaRPr>
          </a:p>
        </p:txBody>
      </p:sp>
    </p:spTree>
    <p:extLst>
      <p:ext uri="{BB962C8B-B14F-4D97-AF65-F5344CB8AC3E}">
        <p14:creationId xmlns:p14="http://schemas.microsoft.com/office/powerpoint/2010/main" val="32337427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22437-DAA3-DB4B-9EA2-E3B4F338AA37}"/>
              </a:ext>
            </a:extLst>
          </p:cNvPr>
          <p:cNvSpPr>
            <a:spLocks noGrp="1"/>
          </p:cNvSpPr>
          <p:nvPr>
            <p:ph type="title"/>
          </p:nvPr>
        </p:nvSpPr>
        <p:spPr>
          <a:xfrm>
            <a:off x="571500" y="152400"/>
            <a:ext cx="7962900" cy="1066800"/>
          </a:xfrm>
        </p:spPr>
        <p:txBody>
          <a:bodyPr/>
          <a:lstStyle/>
          <a:p>
            <a:r>
              <a:rPr lang="en-US" dirty="0"/>
              <a:t>Course programme</a:t>
            </a:r>
          </a:p>
        </p:txBody>
      </p:sp>
      <p:sp>
        <p:nvSpPr>
          <p:cNvPr id="3" name="Content Placeholder 2">
            <a:extLst>
              <a:ext uri="{FF2B5EF4-FFF2-40B4-BE49-F238E27FC236}">
                <a16:creationId xmlns:a16="http://schemas.microsoft.com/office/drawing/2014/main" id="{9373AFD9-AD04-C244-8005-5E18830B15EC}"/>
              </a:ext>
            </a:extLst>
          </p:cNvPr>
          <p:cNvSpPr>
            <a:spLocks noGrp="1"/>
          </p:cNvSpPr>
          <p:nvPr>
            <p:ph type="body" idx="12"/>
          </p:nvPr>
        </p:nvSpPr>
        <p:spPr>
          <a:xfrm>
            <a:off x="493439" y="1639506"/>
            <a:ext cx="7966075" cy="4191000"/>
          </a:xfrm>
        </p:spPr>
        <p:txBody>
          <a:bodyPr/>
          <a:lstStyle/>
          <a:p>
            <a:pPr marL="0" indent="0">
              <a:lnSpc>
                <a:spcPts val="2600"/>
              </a:lnSpc>
              <a:buNone/>
            </a:pPr>
            <a:r>
              <a:rPr lang="en-US" sz="2800" b="1" dirty="0">
                <a:solidFill>
                  <a:schemeClr val="accent1"/>
                </a:solidFill>
              </a:rPr>
              <a:t>Day 2</a:t>
            </a:r>
          </a:p>
          <a:p>
            <a:pPr>
              <a:lnSpc>
                <a:spcPct val="150000"/>
              </a:lnSpc>
            </a:pPr>
            <a:r>
              <a:rPr lang="en-US" dirty="0"/>
              <a:t>Stop smoking medications and vapes</a:t>
            </a:r>
          </a:p>
          <a:p>
            <a:pPr>
              <a:lnSpc>
                <a:spcPct val="150000"/>
              </a:lnSpc>
            </a:pPr>
            <a:r>
              <a:rPr lang="en-US" dirty="0"/>
              <a:t>Smoking and psychotropic medication interactions</a:t>
            </a:r>
          </a:p>
          <a:p>
            <a:pPr>
              <a:lnSpc>
                <a:spcPct val="150000"/>
              </a:lnSpc>
            </a:pPr>
            <a:r>
              <a:rPr lang="en-US" dirty="0"/>
              <a:t>Quit date or reduction date session</a:t>
            </a:r>
          </a:p>
          <a:p>
            <a:pPr>
              <a:lnSpc>
                <a:spcPct val="150000"/>
              </a:lnSpc>
            </a:pPr>
            <a:r>
              <a:rPr lang="en-GB" dirty="0"/>
              <a:t>Follow-up sessions: staying on track and preventing relapse</a:t>
            </a:r>
            <a:endParaRPr lang="en-US" dirty="0"/>
          </a:p>
          <a:p>
            <a:pPr>
              <a:lnSpc>
                <a:spcPct val="150000"/>
              </a:lnSpc>
            </a:pPr>
            <a:r>
              <a:rPr lang="en-US" dirty="0"/>
              <a:t>Managing setbacks</a:t>
            </a:r>
          </a:p>
          <a:p>
            <a:pPr>
              <a:lnSpc>
                <a:spcPct val="150000"/>
              </a:lnSpc>
            </a:pPr>
            <a:r>
              <a:rPr lang="en-US" dirty="0"/>
              <a:t>Responding to patient scenarios (Part 2)</a:t>
            </a:r>
          </a:p>
          <a:p>
            <a:pPr marL="0" indent="0">
              <a:lnSpc>
                <a:spcPts val="2600"/>
              </a:lnSpc>
              <a:buNone/>
            </a:pPr>
            <a:endParaRPr lang="en-US" dirty="0"/>
          </a:p>
        </p:txBody>
      </p:sp>
      <p:sp>
        <p:nvSpPr>
          <p:cNvPr id="5" name="Footer Placeholder 4">
            <a:extLst>
              <a:ext uri="{FF2B5EF4-FFF2-40B4-BE49-F238E27FC236}">
                <a16:creationId xmlns:a16="http://schemas.microsoft.com/office/drawing/2014/main" id="{7206D583-D200-28AE-E569-516E0469C6F5}"/>
              </a:ext>
            </a:extLst>
          </p:cNvPr>
          <p:cNvSpPr>
            <a:spLocks noGrp="1"/>
          </p:cNvSpPr>
          <p:nvPr>
            <p:ph type="ftr" sz="quarter" idx="3"/>
          </p:nvPr>
        </p:nvSpPr>
        <p:spPr>
          <a:xfrm>
            <a:off x="593184" y="6356350"/>
            <a:ext cx="7866330" cy="365125"/>
          </a:xfrm>
        </p:spPr>
        <p:txBody>
          <a:bodyPr/>
          <a:lstStyle>
            <a:lvl1pPr>
              <a:defRPr sz="1000"/>
            </a:lvl1pPr>
          </a:lstStyle>
          <a:p>
            <a:pPr>
              <a:defRPr/>
            </a:pPr>
            <a:r>
              <a:rPr lang="en-US" b="1" dirty="0"/>
              <a:t>Community mental health tobacco treatment training</a:t>
            </a:r>
            <a:endParaRPr lang="en-US" i="0" dirty="0"/>
          </a:p>
        </p:txBody>
      </p:sp>
      <p:grpSp>
        <p:nvGrpSpPr>
          <p:cNvPr id="4" name="object 4">
            <a:extLst>
              <a:ext uri="{FF2B5EF4-FFF2-40B4-BE49-F238E27FC236}">
                <a16:creationId xmlns:a16="http://schemas.microsoft.com/office/drawing/2014/main" id="{6B6E27C9-2736-9438-3830-BAE7EB25CAFB}"/>
              </a:ext>
            </a:extLst>
          </p:cNvPr>
          <p:cNvGrpSpPr/>
          <p:nvPr/>
        </p:nvGrpSpPr>
        <p:grpSpPr>
          <a:xfrm>
            <a:off x="-1" y="-1674444"/>
            <a:ext cx="22686089" cy="4363053"/>
            <a:chOff x="-2581411" y="0"/>
            <a:chExt cx="22686089" cy="4363053"/>
          </a:xfrm>
        </p:grpSpPr>
        <p:sp>
          <p:nvSpPr>
            <p:cNvPr id="6" name="object 5">
              <a:extLst>
                <a:ext uri="{FF2B5EF4-FFF2-40B4-BE49-F238E27FC236}">
                  <a16:creationId xmlns:a16="http://schemas.microsoft.com/office/drawing/2014/main" id="{D323DC36-5778-27BF-4F37-0C08F206333D}"/>
                </a:ext>
              </a:extLst>
            </p:cNvPr>
            <p:cNvSpPr/>
            <p:nvPr/>
          </p:nvSpPr>
          <p:spPr>
            <a:xfrm>
              <a:off x="-2581411" y="3739562"/>
              <a:ext cx="19224625"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a:p>
          </p:txBody>
        </p:sp>
        <p:sp>
          <p:nvSpPr>
            <p:cNvPr id="7" name="object 6">
              <a:extLst>
                <a:ext uri="{FF2B5EF4-FFF2-40B4-BE49-F238E27FC236}">
                  <a16:creationId xmlns:a16="http://schemas.microsoft.com/office/drawing/2014/main" id="{C6DF6A3E-6891-30C6-6E34-15E31054102D}"/>
                </a:ext>
              </a:extLst>
            </p:cNvPr>
            <p:cNvSpPr/>
            <p:nvPr/>
          </p:nvSpPr>
          <p:spPr>
            <a:xfrm>
              <a:off x="16423583" y="0"/>
              <a:ext cx="3681095" cy="3365500"/>
            </a:xfrm>
            <a:custGeom>
              <a:avLst/>
              <a:gdLst/>
              <a:ahLst/>
              <a:cxnLst/>
              <a:rect l="l" t="t" r="r" b="b"/>
              <a:pathLst>
                <a:path w="3681094" h="3365500">
                  <a:moveTo>
                    <a:pt x="2136060" y="3365381"/>
                  </a:moveTo>
                  <a:lnTo>
                    <a:pt x="2184414" y="3364845"/>
                  </a:lnTo>
                  <a:lnTo>
                    <a:pt x="2232505" y="3363243"/>
                  </a:lnTo>
                  <a:lnTo>
                    <a:pt x="2280322" y="3360587"/>
                  </a:lnTo>
                  <a:lnTo>
                    <a:pt x="2327853" y="3356888"/>
                  </a:lnTo>
                  <a:lnTo>
                    <a:pt x="2375088" y="3352157"/>
                  </a:lnTo>
                  <a:lnTo>
                    <a:pt x="2422014" y="3346407"/>
                  </a:lnTo>
                  <a:lnTo>
                    <a:pt x="2468622" y="3339647"/>
                  </a:lnTo>
                  <a:lnTo>
                    <a:pt x="2514899" y="3331890"/>
                  </a:lnTo>
                  <a:lnTo>
                    <a:pt x="2560833" y="3323146"/>
                  </a:lnTo>
                  <a:lnTo>
                    <a:pt x="2606415" y="3313427"/>
                  </a:lnTo>
                  <a:lnTo>
                    <a:pt x="2651632" y="3302745"/>
                  </a:lnTo>
                  <a:lnTo>
                    <a:pt x="2696473" y="3291110"/>
                  </a:lnTo>
                  <a:lnTo>
                    <a:pt x="2740927" y="3278534"/>
                  </a:lnTo>
                  <a:lnTo>
                    <a:pt x="2784983" y="3265028"/>
                  </a:lnTo>
                  <a:lnTo>
                    <a:pt x="2828629" y="3250604"/>
                  </a:lnTo>
                  <a:lnTo>
                    <a:pt x="2871853" y="3235273"/>
                  </a:lnTo>
                  <a:lnTo>
                    <a:pt x="2914646" y="3219046"/>
                  </a:lnTo>
                  <a:lnTo>
                    <a:pt x="2956994" y="3201934"/>
                  </a:lnTo>
                  <a:lnTo>
                    <a:pt x="2998888" y="3183949"/>
                  </a:lnTo>
                  <a:lnTo>
                    <a:pt x="3040316" y="3165102"/>
                  </a:lnTo>
                  <a:lnTo>
                    <a:pt x="3081265" y="3145404"/>
                  </a:lnTo>
                  <a:lnTo>
                    <a:pt x="3121726" y="3124867"/>
                  </a:lnTo>
                  <a:lnTo>
                    <a:pt x="3161687" y="3103502"/>
                  </a:lnTo>
                  <a:lnTo>
                    <a:pt x="3201136" y="3081320"/>
                  </a:lnTo>
                  <a:lnTo>
                    <a:pt x="3240063" y="3058332"/>
                  </a:lnTo>
                  <a:lnTo>
                    <a:pt x="3278455" y="3034551"/>
                  </a:lnTo>
                  <a:lnTo>
                    <a:pt x="3316302" y="3009987"/>
                  </a:lnTo>
                  <a:lnTo>
                    <a:pt x="3353592" y="2984651"/>
                  </a:lnTo>
                  <a:lnTo>
                    <a:pt x="3390314" y="2958555"/>
                  </a:lnTo>
                  <a:lnTo>
                    <a:pt x="3426457" y="2931710"/>
                  </a:lnTo>
                  <a:lnTo>
                    <a:pt x="3462009" y="2904127"/>
                  </a:lnTo>
                  <a:lnTo>
                    <a:pt x="3496959" y="2875818"/>
                  </a:lnTo>
                  <a:lnTo>
                    <a:pt x="3531296" y="2846794"/>
                  </a:lnTo>
                  <a:lnTo>
                    <a:pt x="3565008" y="2817067"/>
                  </a:lnTo>
                  <a:lnTo>
                    <a:pt x="3598085" y="2786647"/>
                  </a:lnTo>
                  <a:lnTo>
                    <a:pt x="3630514" y="2755546"/>
                  </a:lnTo>
                  <a:lnTo>
                    <a:pt x="3662285" y="2723775"/>
                  </a:lnTo>
                  <a:lnTo>
                    <a:pt x="3680516" y="2704765"/>
                  </a:lnTo>
                </a:path>
                <a:path w="3681094" h="3365500">
                  <a:moveTo>
                    <a:pt x="389108" y="0"/>
                  </a:moveTo>
                  <a:lnTo>
                    <a:pt x="355394" y="49079"/>
                  </a:lnTo>
                  <a:lnTo>
                    <a:pt x="330830" y="86926"/>
                  </a:lnTo>
                  <a:lnTo>
                    <a:pt x="307048" y="125318"/>
                  </a:lnTo>
                  <a:lnTo>
                    <a:pt x="284061" y="164245"/>
                  </a:lnTo>
                  <a:lnTo>
                    <a:pt x="261879" y="203694"/>
                  </a:lnTo>
                  <a:lnTo>
                    <a:pt x="240514" y="243655"/>
                  </a:lnTo>
                  <a:lnTo>
                    <a:pt x="219977" y="284115"/>
                  </a:lnTo>
                  <a:lnTo>
                    <a:pt x="200279" y="325065"/>
                  </a:lnTo>
                  <a:lnTo>
                    <a:pt x="181432" y="366493"/>
                  </a:lnTo>
                  <a:lnTo>
                    <a:pt x="163447" y="408386"/>
                  </a:lnTo>
                  <a:lnTo>
                    <a:pt x="146335" y="450735"/>
                  </a:lnTo>
                  <a:lnTo>
                    <a:pt x="130108" y="493528"/>
                  </a:lnTo>
                  <a:lnTo>
                    <a:pt x="114777" y="536752"/>
                  </a:lnTo>
                  <a:lnTo>
                    <a:pt x="100352" y="580398"/>
                  </a:lnTo>
                  <a:lnTo>
                    <a:pt x="86847" y="624454"/>
                  </a:lnTo>
                  <a:lnTo>
                    <a:pt x="74271" y="668908"/>
                  </a:lnTo>
                  <a:lnTo>
                    <a:pt x="62636" y="713749"/>
                  </a:lnTo>
                  <a:lnTo>
                    <a:pt x="51954" y="758966"/>
                  </a:lnTo>
                  <a:lnTo>
                    <a:pt x="42235" y="804548"/>
                  </a:lnTo>
                  <a:lnTo>
                    <a:pt x="33491" y="850482"/>
                  </a:lnTo>
                  <a:lnTo>
                    <a:pt x="25734" y="896759"/>
                  </a:lnTo>
                  <a:lnTo>
                    <a:pt x="18974" y="943366"/>
                  </a:lnTo>
                  <a:lnTo>
                    <a:pt x="13224" y="990293"/>
                  </a:lnTo>
                  <a:lnTo>
                    <a:pt x="8493" y="1037528"/>
                  </a:lnTo>
                  <a:lnTo>
                    <a:pt x="4794" y="1085059"/>
                  </a:lnTo>
                  <a:lnTo>
                    <a:pt x="2138" y="1132876"/>
                  </a:lnTo>
                  <a:lnTo>
                    <a:pt x="536" y="1180967"/>
                  </a:lnTo>
                  <a:lnTo>
                    <a:pt x="0" y="1229321"/>
                  </a:lnTo>
                  <a:lnTo>
                    <a:pt x="536" y="1277674"/>
                  </a:lnTo>
                  <a:lnTo>
                    <a:pt x="2138" y="1325765"/>
                  </a:lnTo>
                  <a:lnTo>
                    <a:pt x="4794" y="1373582"/>
                  </a:lnTo>
                  <a:lnTo>
                    <a:pt x="8493" y="1421114"/>
                  </a:lnTo>
                  <a:lnTo>
                    <a:pt x="13224" y="1468348"/>
                  </a:lnTo>
                  <a:lnTo>
                    <a:pt x="18974" y="1515275"/>
                  </a:lnTo>
                  <a:lnTo>
                    <a:pt x="25734" y="1561882"/>
                  </a:lnTo>
                  <a:lnTo>
                    <a:pt x="33491" y="1608159"/>
                  </a:lnTo>
                  <a:lnTo>
                    <a:pt x="42235" y="1654094"/>
                  </a:lnTo>
                  <a:lnTo>
                    <a:pt x="51954" y="1699676"/>
                  </a:lnTo>
                  <a:lnTo>
                    <a:pt x="62636" y="1744893"/>
                  </a:lnTo>
                  <a:lnTo>
                    <a:pt x="74271" y="1789734"/>
                  </a:lnTo>
                  <a:lnTo>
                    <a:pt x="86847" y="1834188"/>
                  </a:lnTo>
                  <a:lnTo>
                    <a:pt x="100352" y="1878243"/>
                  </a:lnTo>
                  <a:lnTo>
                    <a:pt x="114777" y="1921889"/>
                  </a:lnTo>
                  <a:lnTo>
                    <a:pt x="130108" y="1965114"/>
                  </a:lnTo>
                  <a:lnTo>
                    <a:pt x="146335" y="2007906"/>
                  </a:lnTo>
                  <a:lnTo>
                    <a:pt x="163447" y="2050255"/>
                  </a:lnTo>
                  <a:lnTo>
                    <a:pt x="181432" y="2092149"/>
                  </a:lnTo>
                  <a:lnTo>
                    <a:pt x="200279" y="2133576"/>
                  </a:lnTo>
                  <a:lnTo>
                    <a:pt x="219977" y="2174526"/>
                  </a:lnTo>
                  <a:lnTo>
                    <a:pt x="240514" y="2214987"/>
                  </a:lnTo>
                  <a:lnTo>
                    <a:pt x="261879" y="2254948"/>
                  </a:lnTo>
                  <a:lnTo>
                    <a:pt x="284061" y="2294397"/>
                  </a:lnTo>
                  <a:lnTo>
                    <a:pt x="307048" y="2333323"/>
                  </a:lnTo>
                  <a:lnTo>
                    <a:pt x="330830" y="2371716"/>
                  </a:lnTo>
                  <a:lnTo>
                    <a:pt x="355394" y="2409562"/>
                  </a:lnTo>
                  <a:lnTo>
                    <a:pt x="380730" y="2446853"/>
                  </a:lnTo>
                  <a:lnTo>
                    <a:pt x="406826" y="2483575"/>
                  </a:lnTo>
                  <a:lnTo>
                    <a:pt x="433671" y="2519717"/>
                  </a:lnTo>
                  <a:lnTo>
                    <a:pt x="461254" y="2555270"/>
                  </a:lnTo>
                  <a:lnTo>
                    <a:pt x="489563" y="2590220"/>
                  </a:lnTo>
                  <a:lnTo>
                    <a:pt x="518586" y="2624557"/>
                  </a:lnTo>
                  <a:lnTo>
                    <a:pt x="548314" y="2658269"/>
                  </a:lnTo>
                  <a:lnTo>
                    <a:pt x="578734" y="2691346"/>
                  </a:lnTo>
                  <a:lnTo>
                    <a:pt x="609835" y="2723775"/>
                  </a:lnTo>
                  <a:lnTo>
                    <a:pt x="641606" y="2755546"/>
                  </a:lnTo>
                  <a:lnTo>
                    <a:pt x="674035" y="2786647"/>
                  </a:lnTo>
                  <a:lnTo>
                    <a:pt x="707112" y="2817067"/>
                  </a:lnTo>
                  <a:lnTo>
                    <a:pt x="740824" y="2846794"/>
                  </a:lnTo>
                  <a:lnTo>
                    <a:pt x="775161" y="2875818"/>
                  </a:lnTo>
                  <a:lnTo>
                    <a:pt x="810111" y="2904127"/>
                  </a:lnTo>
                  <a:lnTo>
                    <a:pt x="845663" y="2931710"/>
                  </a:lnTo>
                  <a:lnTo>
                    <a:pt x="881806" y="2958555"/>
                  </a:lnTo>
                  <a:lnTo>
                    <a:pt x="918528" y="2984651"/>
                  </a:lnTo>
                  <a:lnTo>
                    <a:pt x="955818" y="3009987"/>
                  </a:lnTo>
                  <a:lnTo>
                    <a:pt x="993665" y="3034551"/>
                  </a:lnTo>
                  <a:lnTo>
                    <a:pt x="1032058" y="3058332"/>
                  </a:lnTo>
                  <a:lnTo>
                    <a:pt x="1070984" y="3081320"/>
                  </a:lnTo>
                  <a:lnTo>
                    <a:pt x="1110433" y="3103502"/>
                  </a:lnTo>
                  <a:lnTo>
                    <a:pt x="1150394" y="3124867"/>
                  </a:lnTo>
                  <a:lnTo>
                    <a:pt x="1190855" y="3145404"/>
                  </a:lnTo>
                  <a:lnTo>
                    <a:pt x="1231805" y="3165102"/>
                  </a:lnTo>
                  <a:lnTo>
                    <a:pt x="1273232" y="3183949"/>
                  </a:lnTo>
                  <a:lnTo>
                    <a:pt x="1315126" y="3201934"/>
                  </a:lnTo>
                  <a:lnTo>
                    <a:pt x="1357475" y="3219046"/>
                  </a:lnTo>
                  <a:lnTo>
                    <a:pt x="1400267" y="3235273"/>
                  </a:lnTo>
                  <a:lnTo>
                    <a:pt x="1443492" y="3250604"/>
                  </a:lnTo>
                  <a:lnTo>
                    <a:pt x="1487137" y="3265028"/>
                  </a:lnTo>
                  <a:lnTo>
                    <a:pt x="1531193" y="3278534"/>
                  </a:lnTo>
                  <a:lnTo>
                    <a:pt x="1575647" y="3291110"/>
                  </a:lnTo>
                  <a:lnTo>
                    <a:pt x="1620488" y="3302745"/>
                  </a:lnTo>
                  <a:lnTo>
                    <a:pt x="1665705" y="3313427"/>
                  </a:lnTo>
                  <a:lnTo>
                    <a:pt x="1711287" y="3323146"/>
                  </a:lnTo>
                  <a:lnTo>
                    <a:pt x="1757222" y="3331890"/>
                  </a:lnTo>
                  <a:lnTo>
                    <a:pt x="1803498" y="3339647"/>
                  </a:lnTo>
                  <a:lnTo>
                    <a:pt x="1850106" y="3346407"/>
                  </a:lnTo>
                  <a:lnTo>
                    <a:pt x="1897033" y="3352157"/>
                  </a:lnTo>
                  <a:lnTo>
                    <a:pt x="1944267" y="3356888"/>
                  </a:lnTo>
                  <a:lnTo>
                    <a:pt x="1991799" y="3360587"/>
                  </a:lnTo>
                  <a:lnTo>
                    <a:pt x="2039615" y="3363243"/>
                  </a:lnTo>
                  <a:lnTo>
                    <a:pt x="2087706" y="3364845"/>
                  </a:lnTo>
                  <a:lnTo>
                    <a:pt x="2136060" y="3365381"/>
                  </a:lnTo>
                </a:path>
              </a:pathLst>
            </a:custGeom>
            <a:ln w="20941">
              <a:solidFill>
                <a:srgbClr val="BC282E"/>
              </a:solidFill>
            </a:ln>
          </p:spPr>
          <p:txBody>
            <a:bodyPr wrap="square" lIns="0" tIns="0" rIns="0" bIns="0" rtlCol="0"/>
            <a:lstStyle/>
            <a:p>
              <a:endParaRPr/>
            </a:p>
          </p:txBody>
        </p:sp>
      </p:grpSp>
      <p:sp>
        <p:nvSpPr>
          <p:cNvPr id="9" name="object 5">
            <a:extLst>
              <a:ext uri="{FF2B5EF4-FFF2-40B4-BE49-F238E27FC236}">
                <a16:creationId xmlns:a16="http://schemas.microsoft.com/office/drawing/2014/main" id="{F9901AF4-6D6A-5E1D-BD44-F64677DA076F}"/>
              </a:ext>
            </a:extLst>
          </p:cNvPr>
          <p:cNvSpPr/>
          <p:nvPr/>
        </p:nvSpPr>
        <p:spPr>
          <a:xfrm>
            <a:off x="15923" y="3141084"/>
            <a:ext cx="19224625"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a:p>
        </p:txBody>
      </p:sp>
      <p:sp>
        <p:nvSpPr>
          <p:cNvPr id="10" name="object 5">
            <a:extLst>
              <a:ext uri="{FF2B5EF4-FFF2-40B4-BE49-F238E27FC236}">
                <a16:creationId xmlns:a16="http://schemas.microsoft.com/office/drawing/2014/main" id="{14351B13-0A61-8434-47EC-F3D665AD8F3A}"/>
              </a:ext>
            </a:extLst>
          </p:cNvPr>
          <p:cNvSpPr/>
          <p:nvPr/>
        </p:nvSpPr>
        <p:spPr>
          <a:xfrm>
            <a:off x="15919" y="4271735"/>
            <a:ext cx="19224625"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a:p>
        </p:txBody>
      </p:sp>
    </p:spTree>
    <p:extLst>
      <p:ext uri="{BB962C8B-B14F-4D97-AF65-F5344CB8AC3E}">
        <p14:creationId xmlns:p14="http://schemas.microsoft.com/office/powerpoint/2010/main" val="10708027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779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AE6137-D304-37D8-E6F1-89801E1CEACD}"/>
              </a:ext>
            </a:extLst>
          </p:cNvPr>
          <p:cNvPicPr>
            <a:picLocks noChangeAspect="1"/>
          </p:cNvPicPr>
          <p:nvPr/>
        </p:nvPicPr>
        <p:blipFill>
          <a:blip r:embed="rId3"/>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B958E9A-81C6-BE4E-2B2B-65F8AB5B6CC1}"/>
              </a:ext>
            </a:extLst>
          </p:cNvPr>
          <p:cNvSpPr>
            <a:spLocks noGrp="1"/>
          </p:cNvSpPr>
          <p:nvPr>
            <p:ph type="subTitle" idx="1"/>
          </p:nvPr>
        </p:nvSpPr>
        <p:spPr>
          <a:xfrm>
            <a:off x="0" y="0"/>
            <a:ext cx="9144000" cy="2584939"/>
          </a:xfrm>
        </p:spPr>
        <p:txBody>
          <a:bodyPr anchor="ctr"/>
          <a:lstStyle/>
          <a:p>
            <a:pPr algn="ctr">
              <a:spcBef>
                <a:spcPts val="0"/>
              </a:spcBef>
              <a:spcAft>
                <a:spcPts val="0"/>
              </a:spcAft>
            </a:pPr>
            <a:br>
              <a:rPr lang="en-US" sz="3200" dirty="0">
                <a:effectLst>
                  <a:outerShdw blurRad="254000" dist="762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Initial assessment</a:t>
            </a:r>
            <a:br>
              <a:rPr lang="en-US" sz="3200" dirty="0">
                <a:effectLst>
                  <a:outerShdw blurRad="254000" dist="381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session in action</a:t>
            </a:r>
            <a:br>
              <a:rPr lang="en-US" sz="3200" dirty="0">
                <a:effectLst>
                  <a:outerShdw blurRad="254000" dist="38100" dir="5400000" algn="ctr" rotWithShape="0">
                    <a:srgbClr val="000000">
                      <a:alpha val="15000"/>
                    </a:srgbClr>
                  </a:outerShdw>
                </a:effectLst>
              </a:rPr>
            </a:br>
            <a:r>
              <a:rPr lang="en-US" sz="1800" b="0" dirty="0">
                <a:solidFill>
                  <a:srgbClr val="F79645"/>
                </a:solidFill>
                <a:effectLst>
                  <a:outerShdw blurRad="254000" dist="38100" dir="5400000" algn="ctr" rotWithShape="0">
                    <a:srgbClr val="000000">
                      <a:alpha val="15000"/>
                    </a:srgbClr>
                  </a:outerShdw>
                </a:effectLst>
              </a:rPr>
              <a:t>Handout 3</a:t>
            </a:r>
          </a:p>
        </p:txBody>
      </p:sp>
    </p:spTree>
    <p:extLst>
      <p:ext uri="{BB962C8B-B14F-4D97-AF65-F5344CB8AC3E}">
        <p14:creationId xmlns:p14="http://schemas.microsoft.com/office/powerpoint/2010/main" val="3778881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Skills Demonstration: </a:t>
            </a:r>
            <a:r>
              <a:rPr lang="en-US" b="1" dirty="0"/>
              <a:t>Handout 3</a:t>
            </a:r>
          </a:p>
        </p:txBody>
      </p:sp>
      <p:graphicFrame>
        <p:nvGraphicFramePr>
          <p:cNvPr id="5" name="Table 4">
            <a:extLst>
              <a:ext uri="{FF2B5EF4-FFF2-40B4-BE49-F238E27FC236}">
                <a16:creationId xmlns:a16="http://schemas.microsoft.com/office/drawing/2014/main" id="{7FC7F7BB-3A09-1D86-E96B-942B76DF5A85}"/>
              </a:ext>
            </a:extLst>
          </p:cNvPr>
          <p:cNvGraphicFramePr>
            <a:graphicFrameLocks noGrp="1"/>
          </p:cNvGraphicFramePr>
          <p:nvPr/>
        </p:nvGraphicFramePr>
        <p:xfrm>
          <a:off x="571500" y="1678679"/>
          <a:ext cx="5793500" cy="4102019"/>
        </p:xfrm>
        <a:graphic>
          <a:graphicData uri="http://schemas.openxmlformats.org/drawingml/2006/table">
            <a:tbl>
              <a:tblPr firstRow="1" bandRow="1">
                <a:tableStyleId>{5C22544A-7EE6-4342-B048-85BDC9FD1C3A}</a:tableStyleId>
              </a:tblPr>
              <a:tblGrid>
                <a:gridCol w="1751339">
                  <a:extLst>
                    <a:ext uri="{9D8B030D-6E8A-4147-A177-3AD203B41FA5}">
                      <a16:colId xmlns:a16="http://schemas.microsoft.com/office/drawing/2014/main" val="3889081879"/>
                    </a:ext>
                  </a:extLst>
                </a:gridCol>
                <a:gridCol w="4042161">
                  <a:extLst>
                    <a:ext uri="{9D8B030D-6E8A-4147-A177-3AD203B41FA5}">
                      <a16:colId xmlns:a16="http://schemas.microsoft.com/office/drawing/2014/main" val="600406677"/>
                    </a:ext>
                  </a:extLst>
                </a:gridCol>
              </a:tblGrid>
              <a:tr h="725229">
                <a:tc>
                  <a:txBody>
                    <a:bodyPr/>
                    <a:lstStyle/>
                    <a:p>
                      <a:pPr algn="l">
                        <a:lnSpc>
                          <a:spcPts val="1800"/>
                        </a:lnSpc>
                        <a:spcBef>
                          <a:spcPts val="600"/>
                        </a:spcBef>
                        <a:spcAft>
                          <a:spcPts val="600"/>
                        </a:spcAft>
                      </a:pPr>
                      <a:r>
                        <a:rPr lang="en-US" sz="1300" b="1" i="0" dirty="0">
                          <a:latin typeface="Arial" panose="020B0604020202020204" pitchFamily="34" charset="0"/>
                          <a:cs typeface="Arial" panose="020B0604020202020204" pitchFamily="34" charset="0"/>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dirty="0">
                          <a:solidFill>
                            <a:schemeClr val="tx1"/>
                          </a:solidFill>
                          <a:latin typeface="Arial" panose="020B0604020202020204" pitchFamily="34" charset="0"/>
                          <a:cs typeface="Arial" panose="020B0604020202020204" pitchFamily="34" charset="0"/>
                        </a:rPr>
                        <a:t>29-year-old woman living with schizoaffective disorder. She experiences social anxiety and has issues with short term memory. Lives in supportive housing, part time job.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4107125779"/>
                  </a:ext>
                </a:extLst>
              </a:tr>
              <a:tr h="1245686">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Current smoking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Smoking 23 cigarettes / day. </a:t>
                      </a:r>
                      <a:br>
                        <a:rPr lang="en-US" sz="1400" b="0" i="0" dirty="0">
                          <a:latin typeface="Arial" panose="020B0604020202020204" pitchFamily="34" charset="0"/>
                          <a:cs typeface="Arial" panose="020B0604020202020204" pitchFamily="34" charset="0"/>
                        </a:rPr>
                      </a:br>
                      <a:r>
                        <a:rPr lang="en-US" sz="1400" b="0" i="0" dirty="0">
                          <a:latin typeface="Arial" panose="020B0604020202020204" pitchFamily="34" charset="0"/>
                          <a:cs typeface="Arial" panose="020B0604020202020204" pitchFamily="34" charset="0"/>
                        </a:rPr>
                        <a:t>Smoked since 13 years old. </a:t>
                      </a:r>
                    </a:p>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CO = 30ppm</a:t>
                      </a:r>
                      <a:br>
                        <a:rPr lang="en-US" sz="1400" b="0" i="0" dirty="0">
                          <a:latin typeface="Arial" panose="020B0604020202020204" pitchFamily="34" charset="0"/>
                          <a:cs typeface="Arial" panose="020B0604020202020204" pitchFamily="34" charset="0"/>
                        </a:rPr>
                      </a:br>
                      <a:r>
                        <a:rPr lang="en-US" sz="1400" b="0" i="0" dirty="0">
                          <a:latin typeface="Arial" panose="020B0604020202020204" pitchFamily="34" charset="0"/>
                          <a:cs typeface="Arial" panose="020B0604020202020204" pitchFamily="34" charset="0"/>
                        </a:rPr>
                        <a:t>Smoke within 5 minutes of waking.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476263633"/>
                  </a:ext>
                </a:extLst>
              </a:tr>
              <a:tr h="631494">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Readiness &amp; </a:t>
                      </a:r>
                      <a:br>
                        <a:rPr lang="en-US" sz="1300" b="1" i="0" dirty="0">
                          <a:solidFill>
                            <a:schemeClr val="bg1"/>
                          </a:solidFill>
                          <a:latin typeface="Arial" panose="020B0604020202020204" pitchFamily="34" charset="0"/>
                          <a:cs typeface="Arial" panose="020B0604020202020204" pitchFamily="34" charset="0"/>
                        </a:rPr>
                      </a:br>
                      <a:r>
                        <a:rPr lang="en-US" sz="1300" b="1" i="0" dirty="0">
                          <a:solidFill>
                            <a:schemeClr val="bg1"/>
                          </a:solidFill>
                          <a:latin typeface="Arial" panose="020B0604020202020204" pitchFamily="34" charset="0"/>
                          <a:cs typeface="Arial" panose="020B0604020202020204" pitchFamily="34" charset="0"/>
                        </a:rPr>
                        <a:t>motivation to quit</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Health and wealth.</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331932257"/>
                  </a:ext>
                </a:extLst>
              </a:tr>
              <a:tr h="510386">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Cope with stress. Enjoys smoking.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206747704"/>
                  </a:ext>
                </a:extLst>
              </a:tr>
              <a:tr h="780753">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Past quit attempts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GB" sz="1400" b="0" i="0" dirty="0">
                          <a:effectLst/>
                          <a:latin typeface="Arial" panose="020B0604020202020204" pitchFamily="34" charset="0"/>
                          <a:cs typeface="Arial" panose="020B0604020202020204" pitchFamily="34" charset="0"/>
                        </a:rPr>
                        <a:t>Several past quit attempts </a:t>
                      </a:r>
                      <a:br>
                        <a:rPr lang="en-GB" sz="1400" b="0" i="0" dirty="0">
                          <a:effectLst/>
                          <a:latin typeface="Arial" panose="020B0604020202020204" pitchFamily="34" charset="0"/>
                          <a:cs typeface="Arial" panose="020B0604020202020204" pitchFamily="34" charset="0"/>
                        </a:rPr>
                      </a:br>
                      <a:r>
                        <a:rPr lang="en-GB" sz="1400" b="0" i="0" dirty="0">
                          <a:effectLst/>
                          <a:latin typeface="Arial" panose="020B0604020202020204" pitchFamily="34" charset="0"/>
                          <a:cs typeface="Arial" panose="020B0604020202020204" pitchFamily="34" charset="0"/>
                        </a:rPr>
                        <a:t>and has tried NRT patch</a:t>
                      </a:r>
                      <a:endParaRPr lang="en-GB" sz="1400" b="0" i="0" dirty="0">
                        <a:effectLst/>
                        <a:latin typeface="Arial" panose="020B0604020202020204" pitchFamily="34" charset="0"/>
                        <a:ea typeface="Calibri" panose="020F0502020204030204" pitchFamily="34"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1165269166"/>
                  </a:ext>
                </a:extLst>
              </a:tr>
            </a:tbl>
          </a:graphicData>
        </a:graphic>
      </p:graphicFrame>
      <p:grpSp>
        <p:nvGrpSpPr>
          <p:cNvPr id="6" name="Group 5">
            <a:extLst>
              <a:ext uri="{FF2B5EF4-FFF2-40B4-BE49-F238E27FC236}">
                <a16:creationId xmlns:a16="http://schemas.microsoft.com/office/drawing/2014/main" id="{E8D11BCB-1B5A-A2DA-BA68-7BF29B1A4C6A}"/>
              </a:ext>
            </a:extLst>
          </p:cNvPr>
          <p:cNvGrpSpPr/>
          <p:nvPr/>
        </p:nvGrpSpPr>
        <p:grpSpPr>
          <a:xfrm>
            <a:off x="6563267" y="4482929"/>
            <a:ext cx="2335696" cy="836307"/>
            <a:chOff x="6563267" y="4482929"/>
            <a:chExt cx="2335696" cy="836307"/>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Gemma, </a:t>
              </a:r>
              <a:r>
                <a:rPr lang="en-US" sz="1700" dirty="0">
                  <a:latin typeface="Arial" panose="020B0604020202020204" pitchFamily="34" charset="0"/>
                  <a:cs typeface="Arial" panose="020B0604020202020204" pitchFamily="34" charset="0"/>
                </a:rPr>
                <a:t>29</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1" name="Footer Placeholder 3">
            <a:extLst>
              <a:ext uri="{FF2B5EF4-FFF2-40B4-BE49-F238E27FC236}">
                <a16:creationId xmlns:a16="http://schemas.microsoft.com/office/drawing/2014/main" id="{B809B76B-4BF0-71F7-E612-400D9252F04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pic>
        <p:nvPicPr>
          <p:cNvPr id="13" name="Picture 12">
            <a:extLst>
              <a:ext uri="{FF2B5EF4-FFF2-40B4-BE49-F238E27FC236}">
                <a16:creationId xmlns:a16="http://schemas.microsoft.com/office/drawing/2014/main" id="{E3DD4936-FE18-8875-43E1-E507B9A302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8815" y="2588766"/>
            <a:ext cx="1779905" cy="1815465"/>
          </a:xfrm>
          <a:prstGeom prst="rect">
            <a:avLst/>
          </a:prstGeom>
        </p:spPr>
      </p:pic>
    </p:spTree>
    <p:extLst>
      <p:ext uri="{BB962C8B-B14F-4D97-AF65-F5344CB8AC3E}">
        <p14:creationId xmlns:p14="http://schemas.microsoft.com/office/powerpoint/2010/main" val="41968019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EED532-BC35-C821-8452-CA4E5E34C0CA}"/>
              </a:ext>
            </a:extLst>
          </p:cNvPr>
          <p:cNvPicPr>
            <a:picLocks noChangeAspect="1"/>
          </p:cNvPicPr>
          <p:nvPr/>
        </p:nvPicPr>
        <p:blipFill>
          <a:blip r:embed="rId3"/>
          <a:stretch>
            <a:fillRect/>
          </a:stretch>
        </p:blipFill>
        <p:spPr>
          <a:xfrm>
            <a:off x="0" y="0"/>
            <a:ext cx="9144000" cy="6858000"/>
          </a:xfrm>
          <a:prstGeom prst="rect">
            <a:avLst/>
          </a:prstGeom>
        </p:spPr>
      </p:pic>
      <p:sp>
        <p:nvSpPr>
          <p:cNvPr id="6" name="Title 1">
            <a:extLst>
              <a:ext uri="{FF2B5EF4-FFF2-40B4-BE49-F238E27FC236}">
                <a16:creationId xmlns:a16="http://schemas.microsoft.com/office/drawing/2014/main" id="{95F08FF3-292A-18D4-5572-382E60259ECB}"/>
              </a:ext>
            </a:extLst>
          </p:cNvPr>
          <p:cNvSpPr>
            <a:spLocks noGrp="1"/>
          </p:cNvSpPr>
          <p:nvPr>
            <p:ph type="title"/>
          </p:nvPr>
        </p:nvSpPr>
        <p:spPr>
          <a:xfrm>
            <a:off x="593272" y="-10887"/>
            <a:ext cx="7962900" cy="1066800"/>
          </a:xfrm>
        </p:spPr>
        <p:txBody>
          <a:bodyPr/>
          <a:lstStyle/>
          <a:p>
            <a:r>
              <a:rPr lang="en-US" dirty="0"/>
              <a:t>Initial assessment</a:t>
            </a:r>
          </a:p>
        </p:txBody>
      </p:sp>
      <p:pic>
        <p:nvPicPr>
          <p:cNvPr id="8" name="Picture 7">
            <a:extLst>
              <a:ext uri="{FF2B5EF4-FFF2-40B4-BE49-F238E27FC236}">
                <a16:creationId xmlns:a16="http://schemas.microsoft.com/office/drawing/2014/main" id="{03E7C9D3-EA7F-06AF-F9E0-31C2FA26A6EF}"/>
              </a:ext>
            </a:extLst>
          </p:cNvPr>
          <p:cNvPicPr>
            <a:picLocks noChangeAspect="1"/>
          </p:cNvPicPr>
          <p:nvPr/>
        </p:nvPicPr>
        <p:blipFill>
          <a:blip r:embed="rId4"/>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9" name="Group 8">
            <a:extLst>
              <a:ext uri="{FF2B5EF4-FFF2-40B4-BE49-F238E27FC236}">
                <a16:creationId xmlns:a16="http://schemas.microsoft.com/office/drawing/2014/main" id="{48967DEC-DB5F-815A-455E-3C8BD22824AE}"/>
              </a:ext>
            </a:extLst>
          </p:cNvPr>
          <p:cNvGrpSpPr/>
          <p:nvPr/>
        </p:nvGrpSpPr>
        <p:grpSpPr>
          <a:xfrm>
            <a:off x="696808" y="950139"/>
            <a:ext cx="7860850" cy="559150"/>
            <a:chOff x="696808" y="1227727"/>
            <a:chExt cx="7860850" cy="559150"/>
          </a:xfrm>
        </p:grpSpPr>
        <p:pic>
          <p:nvPicPr>
            <p:cNvPr id="10" name="Picture 9">
              <a:extLst>
                <a:ext uri="{FF2B5EF4-FFF2-40B4-BE49-F238E27FC236}">
                  <a16:creationId xmlns:a16="http://schemas.microsoft.com/office/drawing/2014/main" id="{2DDFB2AD-CE49-1DE9-3FA1-6239642E12D2}"/>
                </a:ext>
              </a:extLst>
            </p:cNvPr>
            <p:cNvPicPr>
              <a:picLocks noChangeAspect="1"/>
            </p:cNvPicPr>
            <p:nvPr/>
          </p:nvPicPr>
          <p:blipFill>
            <a:blip r:embed="rId5"/>
            <a:srcRect/>
            <a:stretch/>
          </p:blipFill>
          <p:spPr>
            <a:xfrm>
              <a:off x="696808" y="1259652"/>
              <a:ext cx="495300" cy="495300"/>
            </a:xfrm>
            <a:prstGeom prst="rect">
              <a:avLst/>
            </a:prstGeom>
            <a:effectLst>
              <a:outerShdw blurRad="190500" dist="50800" dir="5400000" algn="ctr" rotWithShape="0">
                <a:srgbClr val="000000">
                  <a:alpha val="50000"/>
                </a:srgbClr>
              </a:outerShdw>
            </a:effectLst>
          </p:spPr>
        </p:pic>
        <p:sp>
          <p:nvSpPr>
            <p:cNvPr id="11" name="Text Placeholder 3">
              <a:extLst>
                <a:ext uri="{FF2B5EF4-FFF2-40B4-BE49-F238E27FC236}">
                  <a16:creationId xmlns:a16="http://schemas.microsoft.com/office/drawing/2014/main" id="{FC83F635-5416-89D5-32D9-F3740348762C}"/>
                </a:ext>
              </a:extLst>
            </p:cNvPr>
            <p:cNvSpPr txBox="1">
              <a:spLocks/>
            </p:cNvSpPr>
            <p:nvPr/>
          </p:nvSpPr>
          <p:spPr bwMode="auto">
            <a:xfrm>
              <a:off x="1365508" y="1227727"/>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current readiness and ability to quit in one step</a:t>
              </a:r>
            </a:p>
          </p:txBody>
        </p:sp>
      </p:grpSp>
      <p:grpSp>
        <p:nvGrpSpPr>
          <p:cNvPr id="12" name="Group 11">
            <a:extLst>
              <a:ext uri="{FF2B5EF4-FFF2-40B4-BE49-F238E27FC236}">
                <a16:creationId xmlns:a16="http://schemas.microsoft.com/office/drawing/2014/main" id="{0BD2EEAF-FC68-0645-1A2A-AA6E249A3FF6}"/>
              </a:ext>
            </a:extLst>
          </p:cNvPr>
          <p:cNvGrpSpPr/>
          <p:nvPr/>
        </p:nvGrpSpPr>
        <p:grpSpPr>
          <a:xfrm>
            <a:off x="696808" y="2878353"/>
            <a:ext cx="7860850" cy="559150"/>
            <a:chOff x="696808" y="1870465"/>
            <a:chExt cx="7860850" cy="559150"/>
          </a:xfrm>
        </p:grpSpPr>
        <p:pic>
          <p:nvPicPr>
            <p:cNvPr id="13" name="Picture 12">
              <a:extLst>
                <a:ext uri="{FF2B5EF4-FFF2-40B4-BE49-F238E27FC236}">
                  <a16:creationId xmlns:a16="http://schemas.microsoft.com/office/drawing/2014/main" id="{A90451A3-738A-4647-73B4-FA99E02FF358}"/>
                </a:ext>
              </a:extLst>
            </p:cNvPr>
            <p:cNvPicPr>
              <a:picLocks noChangeAspect="1"/>
            </p:cNvPicPr>
            <p:nvPr/>
          </p:nvPicPr>
          <p:blipFill>
            <a:blip r:embed="rId6"/>
            <a:srcRect/>
            <a:stretch/>
          </p:blipFill>
          <p:spPr>
            <a:xfrm>
              <a:off x="696808" y="1902390"/>
              <a:ext cx="495300" cy="495300"/>
            </a:xfrm>
            <a:prstGeom prst="rect">
              <a:avLst/>
            </a:prstGeom>
            <a:effectLst>
              <a:outerShdw blurRad="190500" dist="50800" dir="5400000" algn="ctr" rotWithShape="0">
                <a:srgbClr val="000000">
                  <a:alpha val="50000"/>
                </a:srgbClr>
              </a:outerShdw>
            </a:effectLst>
          </p:spPr>
        </p:pic>
        <p:sp>
          <p:nvSpPr>
            <p:cNvPr id="14" name="Text Placeholder 3">
              <a:extLst>
                <a:ext uri="{FF2B5EF4-FFF2-40B4-BE49-F238E27FC236}">
                  <a16:creationId xmlns:a16="http://schemas.microsoft.com/office/drawing/2014/main" id="{8B6079CB-4EEF-CCC4-5829-765CA3A2C5E5}"/>
                </a:ext>
              </a:extLst>
            </p:cNvPr>
            <p:cNvSpPr txBox="1">
              <a:spLocks/>
            </p:cNvSpPr>
            <p:nvPr/>
          </p:nvSpPr>
          <p:spPr bwMode="auto">
            <a:xfrm>
              <a:off x="1365508" y="187046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current smoking</a:t>
              </a:r>
            </a:p>
          </p:txBody>
        </p:sp>
      </p:grpSp>
      <p:grpSp>
        <p:nvGrpSpPr>
          <p:cNvPr id="15" name="Group 14">
            <a:extLst>
              <a:ext uri="{FF2B5EF4-FFF2-40B4-BE49-F238E27FC236}">
                <a16:creationId xmlns:a16="http://schemas.microsoft.com/office/drawing/2014/main" id="{E0986FA9-3D84-3D14-ECDD-C3E12FF5ED8C}"/>
              </a:ext>
            </a:extLst>
          </p:cNvPr>
          <p:cNvGrpSpPr/>
          <p:nvPr/>
        </p:nvGrpSpPr>
        <p:grpSpPr>
          <a:xfrm>
            <a:off x="696808" y="1592877"/>
            <a:ext cx="7860850" cy="559150"/>
            <a:chOff x="696808" y="2513203"/>
            <a:chExt cx="7860850" cy="559150"/>
          </a:xfrm>
        </p:grpSpPr>
        <p:pic>
          <p:nvPicPr>
            <p:cNvPr id="16" name="Picture 15">
              <a:extLst>
                <a:ext uri="{FF2B5EF4-FFF2-40B4-BE49-F238E27FC236}">
                  <a16:creationId xmlns:a16="http://schemas.microsoft.com/office/drawing/2014/main" id="{BD1771C0-C1EA-8890-12B3-07FD9BC6E218}"/>
                </a:ext>
              </a:extLst>
            </p:cNvPr>
            <p:cNvPicPr>
              <a:picLocks noChangeAspect="1"/>
            </p:cNvPicPr>
            <p:nvPr/>
          </p:nvPicPr>
          <p:blipFill>
            <a:blip r:embed="rId7"/>
            <a:srcRect/>
            <a:stretch/>
          </p:blipFill>
          <p:spPr>
            <a:xfrm>
              <a:off x="696808" y="2545128"/>
              <a:ext cx="495300" cy="495300"/>
            </a:xfrm>
            <a:prstGeom prst="rect">
              <a:avLst/>
            </a:prstGeom>
            <a:effectLst>
              <a:outerShdw blurRad="190500" dist="50800" dir="5400000" algn="ctr" rotWithShape="0">
                <a:srgbClr val="000000">
                  <a:alpha val="50000"/>
                </a:srgbClr>
              </a:outerShdw>
            </a:effectLst>
          </p:spPr>
        </p:pic>
        <p:sp>
          <p:nvSpPr>
            <p:cNvPr id="17" name="Text Placeholder 3">
              <a:extLst>
                <a:ext uri="{FF2B5EF4-FFF2-40B4-BE49-F238E27FC236}">
                  <a16:creationId xmlns:a16="http://schemas.microsoft.com/office/drawing/2014/main" id="{06029894-3CEF-718E-C1EA-DBE0986B1CCC}"/>
                </a:ext>
              </a:extLst>
            </p:cNvPr>
            <p:cNvSpPr txBox="1">
              <a:spLocks/>
            </p:cNvSpPr>
            <p:nvPr/>
          </p:nvSpPr>
          <p:spPr bwMode="auto">
            <a:xfrm>
              <a:off x="1365508" y="2513203"/>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physiological and mental functioning</a:t>
              </a:r>
            </a:p>
          </p:txBody>
        </p:sp>
      </p:grpSp>
      <p:grpSp>
        <p:nvGrpSpPr>
          <p:cNvPr id="21" name="Group 20">
            <a:extLst>
              <a:ext uri="{FF2B5EF4-FFF2-40B4-BE49-F238E27FC236}">
                <a16:creationId xmlns:a16="http://schemas.microsoft.com/office/drawing/2014/main" id="{AAE78FAB-2740-3E25-DE7A-E534FB011265}"/>
              </a:ext>
            </a:extLst>
          </p:cNvPr>
          <p:cNvGrpSpPr/>
          <p:nvPr/>
        </p:nvGrpSpPr>
        <p:grpSpPr>
          <a:xfrm>
            <a:off x="696808" y="2235615"/>
            <a:ext cx="7860850" cy="559150"/>
            <a:chOff x="696808" y="3798679"/>
            <a:chExt cx="7860850" cy="559150"/>
          </a:xfrm>
        </p:grpSpPr>
        <p:pic>
          <p:nvPicPr>
            <p:cNvPr id="22" name="Picture 21">
              <a:extLst>
                <a:ext uri="{FF2B5EF4-FFF2-40B4-BE49-F238E27FC236}">
                  <a16:creationId xmlns:a16="http://schemas.microsoft.com/office/drawing/2014/main" id="{057DDB9E-11C7-121C-3585-13A52FE755E6}"/>
                </a:ext>
              </a:extLst>
            </p:cNvPr>
            <p:cNvPicPr>
              <a:picLocks noChangeAspect="1"/>
            </p:cNvPicPr>
            <p:nvPr/>
          </p:nvPicPr>
          <p:blipFill>
            <a:blip r:embed="rId8"/>
            <a:srcRect/>
            <a:stretch/>
          </p:blipFill>
          <p:spPr>
            <a:xfrm>
              <a:off x="696808" y="3830604"/>
              <a:ext cx="495300" cy="495300"/>
            </a:xfrm>
            <a:prstGeom prst="rect">
              <a:avLst/>
            </a:prstGeom>
            <a:effectLst>
              <a:outerShdw blurRad="190500" dist="50800" dir="5400000" algn="ctr" rotWithShape="0">
                <a:srgbClr val="000000">
                  <a:alpha val="50000"/>
                </a:srgbClr>
              </a:outerShdw>
            </a:effectLst>
          </p:spPr>
        </p:pic>
        <p:sp>
          <p:nvSpPr>
            <p:cNvPr id="23" name="Text Placeholder 3">
              <a:extLst>
                <a:ext uri="{FF2B5EF4-FFF2-40B4-BE49-F238E27FC236}">
                  <a16:creationId xmlns:a16="http://schemas.microsoft.com/office/drawing/2014/main" id="{FDA0733F-E601-0BF9-DC37-66043F2F4FE1}"/>
                </a:ext>
              </a:extLst>
            </p:cNvPr>
            <p:cNvSpPr txBox="1">
              <a:spLocks/>
            </p:cNvSpPr>
            <p:nvPr/>
          </p:nvSpPr>
          <p:spPr bwMode="auto">
            <a:xfrm>
              <a:off x="1365508" y="3798679"/>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Inform the patient about the support programme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and options for where sessions occur</a:t>
              </a:r>
            </a:p>
          </p:txBody>
        </p:sp>
      </p:grpSp>
      <p:grpSp>
        <p:nvGrpSpPr>
          <p:cNvPr id="24" name="Group 23">
            <a:extLst>
              <a:ext uri="{FF2B5EF4-FFF2-40B4-BE49-F238E27FC236}">
                <a16:creationId xmlns:a16="http://schemas.microsoft.com/office/drawing/2014/main" id="{2B2FD943-9C30-BA5E-5A90-BD851BC89FA4}"/>
              </a:ext>
            </a:extLst>
          </p:cNvPr>
          <p:cNvGrpSpPr/>
          <p:nvPr/>
        </p:nvGrpSpPr>
        <p:grpSpPr>
          <a:xfrm>
            <a:off x="696808" y="4806567"/>
            <a:ext cx="7860850" cy="559150"/>
            <a:chOff x="696808" y="4441417"/>
            <a:chExt cx="7860850" cy="559150"/>
          </a:xfrm>
        </p:grpSpPr>
        <p:pic>
          <p:nvPicPr>
            <p:cNvPr id="25" name="Picture 24">
              <a:extLst>
                <a:ext uri="{FF2B5EF4-FFF2-40B4-BE49-F238E27FC236}">
                  <a16:creationId xmlns:a16="http://schemas.microsoft.com/office/drawing/2014/main" id="{A42138ED-1F41-5F2F-0DE0-F7239B68B2E5}"/>
                </a:ext>
              </a:extLst>
            </p:cNvPr>
            <p:cNvPicPr>
              <a:picLocks noChangeAspect="1"/>
            </p:cNvPicPr>
            <p:nvPr/>
          </p:nvPicPr>
          <p:blipFill>
            <a:blip r:embed="rId9"/>
            <a:srcRect/>
            <a:stretch/>
          </p:blipFill>
          <p:spPr>
            <a:xfrm>
              <a:off x="696808" y="4473342"/>
              <a:ext cx="495300" cy="495300"/>
            </a:xfrm>
            <a:prstGeom prst="rect">
              <a:avLst/>
            </a:prstGeom>
            <a:effectLst>
              <a:outerShdw blurRad="190500" dist="50800" dir="5400000" algn="ctr" rotWithShape="0">
                <a:srgbClr val="000000">
                  <a:alpha val="50000"/>
                </a:srgbClr>
              </a:outerShdw>
            </a:effectLst>
          </p:spPr>
        </p:pic>
        <p:sp>
          <p:nvSpPr>
            <p:cNvPr id="26" name="Text Placeholder 3">
              <a:extLst>
                <a:ext uri="{FF2B5EF4-FFF2-40B4-BE49-F238E27FC236}">
                  <a16:creationId xmlns:a16="http://schemas.microsoft.com/office/drawing/2014/main" id="{6C789479-985F-3C21-5B7C-CEE67CB7596B}"/>
                </a:ext>
              </a:extLst>
            </p:cNvPr>
            <p:cNvSpPr txBox="1">
              <a:spLocks/>
            </p:cNvSpPr>
            <p:nvPr/>
          </p:nvSpPr>
          <p:spPr bwMode="auto">
            <a:xfrm>
              <a:off x="1365508" y="4441417"/>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Inform the patient about withdrawal symptoms</a:t>
              </a:r>
            </a:p>
          </p:txBody>
        </p:sp>
      </p:grpSp>
      <p:grpSp>
        <p:nvGrpSpPr>
          <p:cNvPr id="30" name="Group 29">
            <a:extLst>
              <a:ext uri="{FF2B5EF4-FFF2-40B4-BE49-F238E27FC236}">
                <a16:creationId xmlns:a16="http://schemas.microsoft.com/office/drawing/2014/main" id="{81E78540-1554-F732-B6C5-871BCDD7F264}"/>
              </a:ext>
            </a:extLst>
          </p:cNvPr>
          <p:cNvGrpSpPr/>
          <p:nvPr/>
        </p:nvGrpSpPr>
        <p:grpSpPr>
          <a:xfrm>
            <a:off x="696808" y="4163829"/>
            <a:ext cx="7860850" cy="559150"/>
            <a:chOff x="696808" y="5726891"/>
            <a:chExt cx="7860850" cy="559150"/>
          </a:xfrm>
        </p:grpSpPr>
        <p:pic>
          <p:nvPicPr>
            <p:cNvPr id="31" name="Picture 30">
              <a:extLst>
                <a:ext uri="{FF2B5EF4-FFF2-40B4-BE49-F238E27FC236}">
                  <a16:creationId xmlns:a16="http://schemas.microsoft.com/office/drawing/2014/main" id="{0522B6D5-6CB5-879C-D96B-0A57FF0D6FC8}"/>
                </a:ext>
              </a:extLst>
            </p:cNvPr>
            <p:cNvPicPr>
              <a:picLocks noChangeAspect="1"/>
            </p:cNvPicPr>
            <p:nvPr/>
          </p:nvPicPr>
          <p:blipFill>
            <a:blip r:embed="rId10"/>
            <a:srcRect/>
            <a:stretch/>
          </p:blipFill>
          <p:spPr>
            <a:xfrm>
              <a:off x="696808" y="5758816"/>
              <a:ext cx="495300" cy="495300"/>
            </a:xfrm>
            <a:prstGeom prst="rect">
              <a:avLst/>
            </a:prstGeom>
            <a:effectLst>
              <a:outerShdw blurRad="190500" dist="50800" dir="5400000" algn="ctr" rotWithShape="0">
                <a:srgbClr val="000000">
                  <a:alpha val="50000"/>
                </a:srgbClr>
              </a:outerShdw>
            </a:effectLst>
          </p:spPr>
        </p:pic>
        <p:sp>
          <p:nvSpPr>
            <p:cNvPr id="32" name="Text Placeholder 3">
              <a:extLst>
                <a:ext uri="{FF2B5EF4-FFF2-40B4-BE49-F238E27FC236}">
                  <a16:creationId xmlns:a16="http://schemas.microsoft.com/office/drawing/2014/main" id="{D25A9AAA-92FB-5CAC-1DA1-AF341A31479B}"/>
                </a:ext>
              </a:extLst>
            </p:cNvPr>
            <p:cNvSpPr txBox="1">
              <a:spLocks/>
            </p:cNvSpPr>
            <p:nvPr/>
          </p:nvSpPr>
          <p:spPr bwMode="auto">
            <a:xfrm>
              <a:off x="1365508" y="5726891"/>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tobacco dependence (and explain tobacco dependence)</a:t>
              </a:r>
            </a:p>
          </p:txBody>
        </p:sp>
      </p:grpSp>
      <p:grpSp>
        <p:nvGrpSpPr>
          <p:cNvPr id="36" name="Group 35">
            <a:extLst>
              <a:ext uri="{FF2B5EF4-FFF2-40B4-BE49-F238E27FC236}">
                <a16:creationId xmlns:a16="http://schemas.microsoft.com/office/drawing/2014/main" id="{03764A0C-3B75-9572-F00A-38618BFC2345}"/>
              </a:ext>
            </a:extLst>
          </p:cNvPr>
          <p:cNvGrpSpPr/>
          <p:nvPr/>
        </p:nvGrpSpPr>
        <p:grpSpPr>
          <a:xfrm>
            <a:off x="696808" y="3521091"/>
            <a:ext cx="7860850" cy="559150"/>
            <a:chOff x="696808" y="1870465"/>
            <a:chExt cx="7860850" cy="559150"/>
          </a:xfrm>
        </p:grpSpPr>
        <p:pic>
          <p:nvPicPr>
            <p:cNvPr id="37" name="Picture 36">
              <a:extLst>
                <a:ext uri="{FF2B5EF4-FFF2-40B4-BE49-F238E27FC236}">
                  <a16:creationId xmlns:a16="http://schemas.microsoft.com/office/drawing/2014/main" id="{1DC9FDEF-4409-19BA-7D8C-46B64B884CF5}"/>
                </a:ext>
              </a:extLst>
            </p:cNvPr>
            <p:cNvPicPr>
              <a:picLocks noChangeAspect="1"/>
            </p:cNvPicPr>
            <p:nvPr/>
          </p:nvPicPr>
          <p:blipFill>
            <a:blip r:embed="rId11"/>
            <a:srcRect/>
            <a:stretch/>
          </p:blipFill>
          <p:spPr>
            <a:xfrm>
              <a:off x="696808" y="1902390"/>
              <a:ext cx="495300" cy="495300"/>
            </a:xfrm>
            <a:prstGeom prst="rect">
              <a:avLst/>
            </a:prstGeom>
            <a:effectLst>
              <a:outerShdw blurRad="190500" dist="50800" dir="5400000" algn="ctr" rotWithShape="0">
                <a:srgbClr val="000000">
                  <a:alpha val="50000"/>
                </a:srgbClr>
              </a:outerShdw>
            </a:effectLst>
          </p:spPr>
        </p:pic>
        <p:sp>
          <p:nvSpPr>
            <p:cNvPr id="38" name="Text Placeholder 3">
              <a:extLst>
                <a:ext uri="{FF2B5EF4-FFF2-40B4-BE49-F238E27FC236}">
                  <a16:creationId xmlns:a16="http://schemas.microsoft.com/office/drawing/2014/main" id="{82829947-07CC-25B7-31ED-0BB9B20A7417}"/>
                </a:ext>
              </a:extLst>
            </p:cNvPr>
            <p:cNvSpPr txBox="1">
              <a:spLocks/>
            </p:cNvSpPr>
            <p:nvPr/>
          </p:nvSpPr>
          <p:spPr bwMode="auto">
            <a:xfrm>
              <a:off x="1365508" y="187046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past quit attempts</a:t>
              </a:r>
            </a:p>
          </p:txBody>
        </p:sp>
      </p:grpSp>
      <p:grpSp>
        <p:nvGrpSpPr>
          <p:cNvPr id="27" name="Group 26">
            <a:extLst>
              <a:ext uri="{FF2B5EF4-FFF2-40B4-BE49-F238E27FC236}">
                <a16:creationId xmlns:a16="http://schemas.microsoft.com/office/drawing/2014/main" id="{E17EA793-268C-2C2A-9087-0FE96501A8D8}"/>
              </a:ext>
            </a:extLst>
          </p:cNvPr>
          <p:cNvGrpSpPr/>
          <p:nvPr/>
        </p:nvGrpSpPr>
        <p:grpSpPr>
          <a:xfrm>
            <a:off x="696808" y="5449303"/>
            <a:ext cx="7860850" cy="559150"/>
            <a:chOff x="696808" y="4441417"/>
            <a:chExt cx="7860850" cy="559150"/>
          </a:xfrm>
        </p:grpSpPr>
        <p:pic>
          <p:nvPicPr>
            <p:cNvPr id="28" name="Picture 27">
              <a:extLst>
                <a:ext uri="{FF2B5EF4-FFF2-40B4-BE49-F238E27FC236}">
                  <a16:creationId xmlns:a16="http://schemas.microsoft.com/office/drawing/2014/main" id="{5DE1B21C-427F-7923-07FF-D2F22B388C81}"/>
                </a:ext>
              </a:extLst>
            </p:cNvPr>
            <p:cNvPicPr>
              <a:picLocks noChangeAspect="1"/>
            </p:cNvPicPr>
            <p:nvPr/>
          </p:nvPicPr>
          <p:blipFill>
            <a:blip r:embed="rId12"/>
            <a:srcRect/>
            <a:stretch/>
          </p:blipFill>
          <p:spPr>
            <a:xfrm>
              <a:off x="696808" y="4473342"/>
              <a:ext cx="495300" cy="495300"/>
            </a:xfrm>
            <a:prstGeom prst="rect">
              <a:avLst/>
            </a:prstGeom>
            <a:effectLst>
              <a:outerShdw blurRad="190500" dist="50800" dir="5400000" algn="ctr" rotWithShape="0">
                <a:srgbClr val="000000">
                  <a:alpha val="50000"/>
                </a:srgbClr>
              </a:outerShdw>
            </a:effectLst>
          </p:spPr>
        </p:pic>
        <p:sp>
          <p:nvSpPr>
            <p:cNvPr id="29" name="Text Placeholder 3">
              <a:extLst>
                <a:ext uri="{FF2B5EF4-FFF2-40B4-BE49-F238E27FC236}">
                  <a16:creationId xmlns:a16="http://schemas.microsoft.com/office/drawing/2014/main" id="{925878EA-8F0B-4425-73FC-61480B2D45A8}"/>
                </a:ext>
              </a:extLst>
            </p:cNvPr>
            <p:cNvSpPr txBox="1">
              <a:spLocks/>
            </p:cNvSpPr>
            <p:nvPr/>
          </p:nvSpPr>
          <p:spPr bwMode="auto">
            <a:xfrm>
              <a:off x="1365508" y="4441417"/>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Set the quit date</a:t>
              </a:r>
            </a:p>
          </p:txBody>
        </p:sp>
      </p:grpSp>
      <p:pic>
        <p:nvPicPr>
          <p:cNvPr id="33" name="Picture 32">
            <a:extLst>
              <a:ext uri="{FF2B5EF4-FFF2-40B4-BE49-F238E27FC236}">
                <a16:creationId xmlns:a16="http://schemas.microsoft.com/office/drawing/2014/main" id="{66E74072-0653-628C-D28C-83E586EDC4F1}"/>
              </a:ext>
            </a:extLst>
          </p:cNvPr>
          <p:cNvPicPr>
            <a:picLocks noChangeAspect="1"/>
          </p:cNvPicPr>
          <p:nvPr/>
        </p:nvPicPr>
        <p:blipFill>
          <a:blip r:embed="rId13"/>
          <a:srcRect/>
          <a:stretch/>
        </p:blipFill>
        <p:spPr>
          <a:xfrm>
            <a:off x="696808" y="6112461"/>
            <a:ext cx="495300" cy="495300"/>
          </a:xfrm>
          <a:prstGeom prst="rect">
            <a:avLst/>
          </a:prstGeom>
          <a:effectLst>
            <a:outerShdw blurRad="190500" dist="50800" dir="5400000" algn="ctr" rotWithShape="0">
              <a:srgbClr val="000000">
                <a:alpha val="50000"/>
              </a:srgbClr>
            </a:outerShdw>
          </a:effectLst>
        </p:spPr>
      </p:pic>
      <p:sp>
        <p:nvSpPr>
          <p:cNvPr id="34" name="Text Placeholder 3">
            <a:extLst>
              <a:ext uri="{FF2B5EF4-FFF2-40B4-BE49-F238E27FC236}">
                <a16:creationId xmlns:a16="http://schemas.microsoft.com/office/drawing/2014/main" id="{8927FE9E-5C97-9223-9C7A-58992959BB38}"/>
              </a:ext>
            </a:extLst>
          </p:cNvPr>
          <p:cNvSpPr txBox="1">
            <a:spLocks/>
          </p:cNvSpPr>
          <p:nvPr/>
        </p:nvSpPr>
        <p:spPr bwMode="auto">
          <a:xfrm>
            <a:off x="1365508" y="599889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Explain and conduct carbon monoxide (CO) monitoring</a:t>
            </a:r>
          </a:p>
        </p:txBody>
      </p:sp>
    </p:spTree>
    <p:extLst>
      <p:ext uri="{BB962C8B-B14F-4D97-AF65-F5344CB8AC3E}">
        <p14:creationId xmlns:p14="http://schemas.microsoft.com/office/powerpoint/2010/main" val="1201700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770022"/>
            <a:ext cx="9144000" cy="1680499"/>
          </a:xfrm>
        </p:spPr>
        <p:txBody>
          <a:bodyPr anchor="t"/>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Gemma, 29</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How did it go?</a:t>
            </a:r>
          </a:p>
        </p:txBody>
      </p:sp>
      <p:pic>
        <p:nvPicPr>
          <p:cNvPr id="8" name="Picture 7">
            <a:extLst>
              <a:ext uri="{FF2B5EF4-FFF2-40B4-BE49-F238E27FC236}">
                <a16:creationId xmlns:a16="http://schemas.microsoft.com/office/drawing/2014/main" id="{3E84BAA0-E47B-A95C-19B3-C416139030D3}"/>
              </a:ext>
            </a:extLst>
          </p:cNvPr>
          <p:cNvPicPr>
            <a:picLocks noChangeAspect="1"/>
          </p:cNvPicPr>
          <p:nvPr/>
        </p:nvPicPr>
        <p:blipFill>
          <a:blip r:embed="rId3"/>
          <a:srcRect/>
          <a:stretch/>
        </p:blipFill>
        <p:spPr>
          <a:xfrm>
            <a:off x="0" y="0"/>
            <a:ext cx="9144000" cy="6858000"/>
          </a:xfrm>
          <a:prstGeom prst="rect">
            <a:avLst/>
          </a:prstGeom>
        </p:spPr>
      </p:pic>
      <p:sp>
        <p:nvSpPr>
          <p:cNvPr id="9" name="Subtitle 2">
            <a:extLst>
              <a:ext uri="{FF2B5EF4-FFF2-40B4-BE49-F238E27FC236}">
                <a16:creationId xmlns:a16="http://schemas.microsoft.com/office/drawing/2014/main" id="{05D8FDCE-2BC3-D56B-3EF7-27BB32ABB8D3}"/>
              </a:ext>
            </a:extLst>
          </p:cNvPr>
          <p:cNvSpPr txBox="1">
            <a:spLocks/>
          </p:cNvSpPr>
          <p:nvPr/>
        </p:nvSpPr>
        <p:spPr bwMode="auto">
          <a:xfrm>
            <a:off x="152400" y="922422"/>
            <a:ext cx="9144000" cy="1680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chemeClr val="accent1"/>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Arial" panose="020B0604020202020204" pitchFamily="34" charset="0"/>
                <a:ea typeface="Geneva" pitchFamily="-109" charset="0"/>
                <a:cs typeface="Arial" panose="020B0604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Arial" panose="020B0604020202020204" pitchFamily="34" charset="0"/>
                <a:ea typeface="+mn-ea"/>
                <a:cs typeface="Arial" panose="020B0604020202020204" pitchFamily="34" charset="0"/>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Gemma, 29</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Challenges | Treatment Plan </a:t>
            </a:r>
          </a:p>
        </p:txBody>
      </p:sp>
    </p:spTree>
    <p:extLst>
      <p:ext uri="{BB962C8B-B14F-4D97-AF65-F5344CB8AC3E}">
        <p14:creationId xmlns:p14="http://schemas.microsoft.com/office/powerpoint/2010/main" val="7949179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5689718-41AE-4964-96CB-C80015A35E49}"/>
              </a:ext>
            </a:extLst>
          </p:cNvPr>
          <p:cNvPicPr>
            <a:picLocks noChangeAspect="1"/>
          </p:cNvPicPr>
          <p:nvPr/>
        </p:nvPicPr>
        <p:blipFill>
          <a:blip r:embed="rId3"/>
          <a:srcRect/>
          <a:stretch/>
        </p:blipFill>
        <p:spPr>
          <a:xfrm>
            <a:off x="0" y="0"/>
            <a:ext cx="9144000" cy="6858000"/>
          </a:xfrm>
          <a:prstGeom prst="rect">
            <a:avLst/>
          </a:prstGeom>
        </p:spPr>
      </p:pic>
      <p:sp>
        <p:nvSpPr>
          <p:cNvPr id="3" name="Title 1">
            <a:extLst>
              <a:ext uri="{FF2B5EF4-FFF2-40B4-BE49-F238E27FC236}">
                <a16:creationId xmlns:a16="http://schemas.microsoft.com/office/drawing/2014/main" id="{B4EEE299-5542-591D-894D-A9A4AD5EB234}"/>
              </a:ext>
            </a:extLst>
          </p:cNvPr>
          <p:cNvSpPr txBox="1">
            <a:spLocks/>
          </p:cNvSpPr>
          <p:nvPr/>
        </p:nvSpPr>
        <p:spPr>
          <a:xfrm>
            <a:off x="590550" y="732692"/>
            <a:ext cx="7962900" cy="1546860"/>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200" b="1" dirty="0">
                <a:latin typeface="Arial" panose="020B0604020202020204" pitchFamily="34" charset="0"/>
                <a:cs typeface="Arial" panose="020B0604020202020204" pitchFamily="34" charset="0"/>
              </a:rPr>
              <a:t>Over to you…</a:t>
            </a:r>
          </a:p>
        </p:txBody>
      </p:sp>
    </p:spTree>
    <p:extLst>
      <p:ext uri="{BB962C8B-B14F-4D97-AF65-F5344CB8AC3E}">
        <p14:creationId xmlns:p14="http://schemas.microsoft.com/office/powerpoint/2010/main" val="1208754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F637C-EF2A-9798-C137-05DEF63F586B}"/>
              </a:ext>
            </a:extLst>
          </p:cNvPr>
          <p:cNvSpPr>
            <a:spLocks noGrp="1"/>
          </p:cNvSpPr>
          <p:nvPr>
            <p:ph type="title"/>
          </p:nvPr>
        </p:nvSpPr>
        <p:spPr>
          <a:xfrm>
            <a:off x="571500" y="152400"/>
            <a:ext cx="7962900" cy="1066800"/>
          </a:xfrm>
        </p:spPr>
        <p:txBody>
          <a:bodyPr wrap="square" anchor="ctr">
            <a:normAutofit/>
          </a:bodyPr>
          <a:lstStyle/>
          <a:p>
            <a:r>
              <a:rPr lang="en-US" dirty="0"/>
              <a:t>Skills practice: practitioner</a:t>
            </a:r>
          </a:p>
        </p:txBody>
      </p:sp>
      <p:sp>
        <p:nvSpPr>
          <p:cNvPr id="3" name="Text Placeholder 2">
            <a:extLst>
              <a:ext uri="{FF2B5EF4-FFF2-40B4-BE49-F238E27FC236}">
                <a16:creationId xmlns:a16="http://schemas.microsoft.com/office/drawing/2014/main" id="{FA5CBC55-94EF-E886-9EB7-5CE397752C95}"/>
              </a:ext>
            </a:extLst>
          </p:cNvPr>
          <p:cNvSpPr>
            <a:spLocks noGrp="1"/>
          </p:cNvSpPr>
          <p:nvPr>
            <p:ph sz="half" idx="1"/>
          </p:nvPr>
        </p:nvSpPr>
        <p:spPr>
          <a:xfrm>
            <a:off x="571500" y="1752601"/>
            <a:ext cx="3771900" cy="4267200"/>
          </a:xfrm>
        </p:spPr>
        <p:txBody>
          <a:bodyPr wrap="square" anchor="t">
            <a:normAutofit/>
          </a:bodyPr>
          <a:lstStyle/>
          <a:p>
            <a:pPr marL="0" indent="0">
              <a:spcBef>
                <a:spcPts val="900"/>
              </a:spcBef>
              <a:spcAft>
                <a:spcPts val="900"/>
              </a:spcAft>
              <a:buNone/>
            </a:pPr>
            <a:r>
              <a:rPr lang="en-US" b="1" dirty="0"/>
              <a:t>Practitioner role</a:t>
            </a:r>
          </a:p>
          <a:p>
            <a:pPr>
              <a:spcBef>
                <a:spcPts val="900"/>
              </a:spcBef>
              <a:spcAft>
                <a:spcPts val="900"/>
              </a:spcAft>
            </a:pPr>
            <a:r>
              <a:rPr lang="en-US" b="1" dirty="0"/>
              <a:t>Handout 4</a:t>
            </a:r>
          </a:p>
          <a:p>
            <a:pPr>
              <a:spcBef>
                <a:spcPts val="900"/>
              </a:spcBef>
              <a:spcAft>
                <a:spcPts val="900"/>
              </a:spcAft>
            </a:pPr>
            <a:r>
              <a:rPr lang="en-US" dirty="0"/>
              <a:t>Practice the communication skills</a:t>
            </a:r>
          </a:p>
          <a:p>
            <a:pPr>
              <a:spcBef>
                <a:spcPts val="900"/>
              </a:spcBef>
              <a:spcAft>
                <a:spcPts val="900"/>
              </a:spcAft>
            </a:pPr>
            <a:r>
              <a:rPr lang="en-US" dirty="0"/>
              <a:t>Use the clinical checklist to ask questions to ensure you cover </a:t>
            </a:r>
            <a:br>
              <a:rPr lang="en-US" dirty="0"/>
            </a:br>
            <a:r>
              <a:rPr lang="en-US" dirty="0"/>
              <a:t>all the competencies specified</a:t>
            </a:r>
          </a:p>
        </p:txBody>
      </p:sp>
      <p:sp>
        <p:nvSpPr>
          <p:cNvPr id="6" name="Footer Placeholder 3">
            <a:extLst>
              <a:ext uri="{FF2B5EF4-FFF2-40B4-BE49-F238E27FC236}">
                <a16:creationId xmlns:a16="http://schemas.microsoft.com/office/drawing/2014/main" id="{AB59C375-A247-EF04-FE95-957D358B8466}"/>
              </a:ext>
            </a:extLst>
          </p:cNvPr>
          <p:cNvSpPr>
            <a:spLocks noGrp="1"/>
          </p:cNvSpPr>
          <p:nvPr>
            <p:ph type="ftr" sz="quarter" idx="3"/>
          </p:nvPr>
        </p:nvSpPr>
        <p:spPr>
          <a:xfrm>
            <a:off x="593184" y="6356350"/>
            <a:ext cx="7866330" cy="365125"/>
          </a:xfrm>
        </p:spPr>
        <p:txBody>
          <a:bodyPr>
            <a:normAutofit/>
          </a:bodyPr>
          <a:lstStyle/>
          <a:p>
            <a:pPr>
              <a:spcAft>
                <a:spcPts val="600"/>
              </a:spcAft>
              <a:defRPr/>
            </a:pPr>
            <a:r>
              <a:rPr lang="en-US" b="1" dirty="0"/>
              <a:t>Community mental health tobacco treatment training</a:t>
            </a:r>
            <a:r>
              <a:rPr lang="en-US" dirty="0"/>
              <a:t>– </a:t>
            </a:r>
            <a:r>
              <a:rPr lang="en-GB" dirty="0"/>
              <a:t>Initial assessment II</a:t>
            </a:r>
            <a:endParaRPr lang="en-US" dirty="0"/>
          </a:p>
        </p:txBody>
      </p:sp>
      <p:pic>
        <p:nvPicPr>
          <p:cNvPr id="7" name="Picture 6" descr="Table&#10;&#10;Description automatically generated">
            <a:extLst>
              <a:ext uri="{FF2B5EF4-FFF2-40B4-BE49-F238E27FC236}">
                <a16:creationId xmlns:a16="http://schemas.microsoft.com/office/drawing/2014/main" id="{42655087-8153-276C-DBF1-426E5287FBD2}"/>
              </a:ext>
            </a:extLst>
          </p:cNvPr>
          <p:cNvPicPr>
            <a:picLocks noChangeAspect="1"/>
          </p:cNvPicPr>
          <p:nvPr/>
        </p:nvPicPr>
        <p:blipFill>
          <a:blip r:embed="rId3"/>
          <a:stretch>
            <a:fillRect/>
          </a:stretch>
        </p:blipFill>
        <p:spPr>
          <a:xfrm>
            <a:off x="5114900" y="1555749"/>
            <a:ext cx="3017508" cy="4267201"/>
          </a:xfrm>
          <a:prstGeom prst="rect">
            <a:avLst/>
          </a:prstGeom>
          <a:ln>
            <a:solidFill>
              <a:schemeClr val="tx1"/>
            </a:solidFill>
          </a:ln>
        </p:spPr>
      </p:pic>
    </p:spTree>
    <p:extLst>
      <p:ext uri="{BB962C8B-B14F-4D97-AF65-F5344CB8AC3E}">
        <p14:creationId xmlns:p14="http://schemas.microsoft.com/office/powerpoint/2010/main" val="3114123942"/>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0" ma:contentTypeDescription="Create a new document." ma:contentTypeScope="" ma:versionID="986692ec7579ec1998e3bda765b196fa">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0404805d658bc9923af7bca0f4f57891"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AE9AA07F-10AA-4C7A-AC2E-12DD7E863050}"/>
</file>

<file path=customXml/itemProps2.xml><?xml version="1.0" encoding="utf-8"?>
<ds:datastoreItem xmlns:ds="http://schemas.openxmlformats.org/officeDocument/2006/customXml" ds:itemID="{C6227658-A4C4-460F-89FF-4FF4DD60E679}"/>
</file>

<file path=customXml/itemProps3.xml><?xml version="1.0" encoding="utf-8"?>
<ds:datastoreItem xmlns:ds="http://schemas.openxmlformats.org/officeDocument/2006/customXml" ds:itemID="{4DFDB7E2-3396-4654-94B2-A012406AB29D}"/>
</file>

<file path=docProps/app.xml><?xml version="1.0" encoding="utf-8"?>
<Properties xmlns="http://schemas.openxmlformats.org/officeDocument/2006/extended-properties" xmlns:vt="http://schemas.openxmlformats.org/officeDocument/2006/docPropsVTypes">
  <TotalTime>22047</TotalTime>
  <Words>5117</Words>
  <Application>Microsoft Macintosh PowerPoint</Application>
  <PresentationFormat>On-screen Show (4:3)</PresentationFormat>
  <Paragraphs>475</Paragraphs>
  <Slides>38</Slides>
  <Notes>38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vt:lpstr>
      <vt:lpstr>Calibri</vt:lpstr>
      <vt:lpstr>Century Gothic</vt:lpstr>
      <vt:lpstr>Lucida Grande</vt:lpstr>
      <vt:lpstr>System Font Regular</vt:lpstr>
      <vt:lpstr>Wingdings</vt:lpstr>
      <vt:lpstr>NCSCT</vt:lpstr>
      <vt:lpstr>PowerPoint Presentation</vt:lpstr>
      <vt:lpstr>PowerPoint Presentation</vt:lpstr>
      <vt:lpstr>PowerPoint Presentation</vt:lpstr>
      <vt:lpstr>PowerPoint Presentation</vt:lpstr>
      <vt:lpstr>Skills Demonstration: Handout 3</vt:lpstr>
      <vt:lpstr>Initial assessment</vt:lpstr>
      <vt:lpstr>PowerPoint Presentation</vt:lpstr>
      <vt:lpstr>PowerPoint Presentation</vt:lpstr>
      <vt:lpstr>Skills practice: practitioner</vt:lpstr>
      <vt:lpstr>Skills Demonstration: Handout 4</vt:lpstr>
      <vt:lpstr>PowerPoint Presentation</vt:lpstr>
      <vt:lpstr>PowerPoint Presentation</vt:lpstr>
      <vt:lpstr>Abrupt quitting vs. cutting down</vt:lpstr>
      <vt:lpstr>Cut Down To Stop (CDTS)</vt:lpstr>
      <vt:lpstr>Cut Down To Stop: what we know</vt:lpstr>
      <vt:lpstr>Cut down to stop</vt:lpstr>
      <vt:lpstr>Cut Down To Stop</vt:lpstr>
      <vt:lpstr>Strategies for cutting out cigarettes </vt:lpstr>
      <vt:lpstr>Patient-centered approach</vt:lpstr>
      <vt:lpstr>PowerPoint Presentation</vt:lpstr>
      <vt:lpstr>CDTS Preparation</vt:lpstr>
      <vt:lpstr>Demonstration CDTS</vt:lpstr>
      <vt:lpstr>CDTS Preparation</vt:lpstr>
      <vt:lpstr>PowerPoint Presentation</vt:lpstr>
      <vt:lpstr>PowerPoint Presentation</vt:lpstr>
      <vt:lpstr>PowerPoint Presentation</vt:lpstr>
      <vt:lpstr>Skills practice: Handout 5</vt:lpstr>
      <vt:lpstr> CDTS skills practice</vt:lpstr>
      <vt:lpstr>PowerPoint Presentation</vt:lpstr>
      <vt:lpstr>Adapting treatment for people with SMI  with learning disabilities </vt:lpstr>
      <vt:lpstr>PowerPoint Presentation</vt:lpstr>
      <vt:lpstr>PowerPoint Presentation</vt:lpstr>
      <vt:lpstr>PowerPoint Presentation</vt:lpstr>
      <vt:lpstr>PowerPoint Presentation</vt:lpstr>
      <vt:lpstr>Day 1 Summary</vt:lpstr>
      <vt:lpstr>PowerPoint Presentation</vt:lpstr>
      <vt:lpstr>Course programme</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1674</cp:revision>
  <cp:lastPrinted>2021-04-19T06:44:37Z</cp:lastPrinted>
  <dcterms:created xsi:type="dcterms:W3CDTF">2019-04-01T09:21:54Z</dcterms:created>
  <dcterms:modified xsi:type="dcterms:W3CDTF">2022-11-19T11:36:46Z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ies>
</file>